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Lst>
  <p:notesMasterIdLst>
    <p:notesMasterId r:id="rId22"/>
  </p:notesMasterIdLst>
  <p:sldIdLst>
    <p:sldId id="258" r:id="rId2"/>
    <p:sldId id="272" r:id="rId3"/>
    <p:sldId id="344" r:id="rId4"/>
    <p:sldId id="273" r:id="rId5"/>
    <p:sldId id="274" r:id="rId6"/>
    <p:sldId id="275" r:id="rId7"/>
    <p:sldId id="276" r:id="rId8"/>
    <p:sldId id="277" r:id="rId9"/>
    <p:sldId id="341" r:id="rId10"/>
    <p:sldId id="271" r:id="rId11"/>
    <p:sldId id="355" r:id="rId12"/>
    <p:sldId id="346" r:id="rId13"/>
    <p:sldId id="347" r:id="rId14"/>
    <p:sldId id="348" r:id="rId15"/>
    <p:sldId id="278" r:id="rId16"/>
    <p:sldId id="349" r:id="rId17"/>
    <p:sldId id="350" r:id="rId18"/>
    <p:sldId id="351" r:id="rId19"/>
    <p:sldId id="354" r:id="rId20"/>
    <p:sldId id="353"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63"/>
    <p:restoredTop sz="69212"/>
  </p:normalViewPr>
  <p:slideViewPr>
    <p:cSldViewPr>
      <p:cViewPr varScale="1">
        <p:scale>
          <a:sx n="93" d="100"/>
          <a:sy n="93" d="100"/>
        </p:scale>
        <p:origin x="1384" y="2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2025. 3. 29.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ko-KR" dirty="0"/>
              <a:t>Transformation</a:t>
            </a:r>
            <a:r>
              <a:rPr lang="ko-KR" altLang="en-US" dirty="0"/>
              <a:t> </a:t>
            </a:r>
            <a:r>
              <a:rPr lang="en-US" altLang="ko-KR" dirty="0"/>
              <a:t>Pipeline</a:t>
            </a:r>
            <a:r>
              <a:rPr lang="ko-KR" altLang="en-US" dirty="0"/>
              <a:t> 에 대해 강의하겠습니다</a:t>
            </a:r>
            <a:r>
              <a:rPr lang="en-US" altLang="ko-KR" dirty="0"/>
              <a:t>.</a:t>
            </a:r>
            <a:r>
              <a:rPr lang="ko-KR" altLang="en-US" dirty="0"/>
              <a:t> </a:t>
            </a:r>
            <a:endParaRPr lang="en-US" altLang="ko-KR" dirty="0"/>
          </a:p>
          <a:p>
            <a:pPr eaLnBrk="1" hangingPunct="1"/>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10</a:t>
            </a:fld>
            <a:endParaRPr kumimoji="1" lang="ko-KR" altLang="en-US"/>
          </a:p>
        </p:txBody>
      </p:sp>
    </p:spTree>
    <p:extLst>
      <p:ext uri="{BB962C8B-B14F-4D97-AF65-F5344CB8AC3E}">
        <p14:creationId xmlns:p14="http://schemas.microsoft.com/office/powerpoint/2010/main" val="2332216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Computer graphics</a:t>
            </a:r>
            <a:r>
              <a:rPr kumimoji="1" lang="ko-KR" altLang="en-US" dirty="0"/>
              <a:t>에서 </a:t>
            </a:r>
            <a:r>
              <a:rPr kumimoji="1" lang="en-US" altLang="ko-KR" dirty="0"/>
              <a:t>camera</a:t>
            </a:r>
            <a:r>
              <a:rPr kumimoji="1" lang="ko-KR" altLang="en-US" dirty="0"/>
              <a:t>는 중요한 역할을 합니다</a:t>
            </a:r>
            <a:r>
              <a:rPr kumimoji="1" lang="en-US" altLang="ko-KR" dirty="0"/>
              <a:t>. </a:t>
            </a:r>
          </a:p>
          <a:p>
            <a:r>
              <a:rPr kumimoji="1" lang="ko-KR" altLang="en-US" dirty="0"/>
              <a:t>같은 </a:t>
            </a:r>
            <a:r>
              <a:rPr kumimoji="1" lang="en-US" altLang="ko-KR" dirty="0"/>
              <a:t>object</a:t>
            </a:r>
            <a:r>
              <a:rPr kumimoji="1" lang="ko-KR" altLang="en-US" dirty="0"/>
              <a:t>들이 </a:t>
            </a:r>
            <a:r>
              <a:rPr kumimoji="1" lang="en-US" altLang="ko-KR" dirty="0"/>
              <a:t>3D world</a:t>
            </a:r>
            <a:r>
              <a:rPr kumimoji="1" lang="ko-KR" altLang="en-US" dirty="0"/>
              <a:t>에 고정되어 있다 하더라도 그 </a:t>
            </a:r>
            <a:r>
              <a:rPr kumimoji="1" lang="en-US" altLang="ko-KR" dirty="0"/>
              <a:t>object</a:t>
            </a:r>
            <a:r>
              <a:rPr kumimoji="1" lang="ko-KR" altLang="en-US" dirty="0"/>
              <a:t>들을 어떻게 바라보는가에 따라 최종 </a:t>
            </a:r>
            <a:r>
              <a:rPr kumimoji="1" lang="en-US" altLang="ko-KR" dirty="0" err="1"/>
              <a:t>ouput</a:t>
            </a:r>
            <a:r>
              <a:rPr kumimoji="1" lang="en-US" altLang="ko-KR" dirty="0"/>
              <a:t> image</a:t>
            </a:r>
            <a:r>
              <a:rPr kumimoji="1" lang="ko-KR" altLang="en-US" dirty="0"/>
              <a:t>는 달라지게 됩니다</a:t>
            </a:r>
            <a:r>
              <a:rPr kumimoji="1" lang="en-US" altLang="ko-KR" dirty="0"/>
              <a:t>. </a:t>
            </a:r>
          </a:p>
          <a:p>
            <a:r>
              <a:rPr kumimoji="1" lang="ko-KR" altLang="en-US" dirty="0"/>
              <a:t>이것은 마치 인물 사진을 찍을 때</a:t>
            </a:r>
            <a:r>
              <a:rPr kumimoji="1" lang="en-US" altLang="ko-KR" dirty="0"/>
              <a:t>, </a:t>
            </a:r>
            <a:r>
              <a:rPr kumimoji="1" lang="ko-KR" altLang="en-US" dirty="0"/>
              <a:t>카메라의 위치와 방향을 어떻게 하느냐에 따라</a:t>
            </a:r>
            <a:r>
              <a:rPr kumimoji="1" lang="en-US" altLang="ko-KR" dirty="0"/>
              <a:t>, </a:t>
            </a:r>
            <a:r>
              <a:rPr kumimoji="1" lang="ko-KR" altLang="en-US" dirty="0"/>
              <a:t>같은 인물을 찍더라도 찍힌 사진이 달라지게 되는 것과 같습니다</a:t>
            </a:r>
            <a:r>
              <a:rPr kumimoji="1" lang="en-US" altLang="ko-KR" dirty="0"/>
              <a:t>. </a:t>
            </a:r>
          </a:p>
          <a:p>
            <a:r>
              <a:rPr kumimoji="1" lang="ko-KR" altLang="en-US" dirty="0"/>
              <a:t>그림은 </a:t>
            </a:r>
            <a:r>
              <a:rPr kumimoji="1" lang="en-US" altLang="ko-KR" dirty="0"/>
              <a:t>Unity </a:t>
            </a:r>
            <a:r>
              <a:rPr kumimoji="1" lang="ko-KR" altLang="en-US" dirty="0"/>
              <a:t>게임 엔진의 </a:t>
            </a:r>
            <a:r>
              <a:rPr kumimoji="1" lang="en-US" altLang="ko-KR" dirty="0"/>
              <a:t>game view</a:t>
            </a:r>
            <a:r>
              <a:rPr kumimoji="1" lang="ko-KR" altLang="en-US" dirty="0"/>
              <a:t>와 </a:t>
            </a:r>
            <a:r>
              <a:rPr kumimoji="1" lang="en-US" altLang="ko-KR" dirty="0"/>
              <a:t>working</a:t>
            </a:r>
            <a:r>
              <a:rPr kumimoji="1" lang="ko-KR" altLang="en-US" dirty="0"/>
              <a:t> </a:t>
            </a:r>
            <a:r>
              <a:rPr kumimoji="1" lang="en-US" altLang="ko-KR" dirty="0"/>
              <a:t>view</a:t>
            </a:r>
            <a:r>
              <a:rPr kumimoji="1" lang="ko-KR" altLang="en-US" dirty="0" err="1"/>
              <a:t>를</a:t>
            </a:r>
            <a:r>
              <a:rPr kumimoji="1" lang="ko-KR" altLang="en-US" dirty="0"/>
              <a:t> 보여주고 있습니다</a:t>
            </a:r>
            <a:r>
              <a:rPr kumimoji="1" lang="en-US" altLang="ko-KR" dirty="0"/>
              <a:t>.</a:t>
            </a:r>
          </a:p>
          <a:p>
            <a:r>
              <a:rPr kumimoji="1" lang="ko-KR" altLang="en-US" dirty="0"/>
              <a:t>이 두가지 </a:t>
            </a:r>
            <a:r>
              <a:rPr kumimoji="1" lang="en-US" altLang="ko-KR" dirty="0"/>
              <a:t>view</a:t>
            </a:r>
            <a:r>
              <a:rPr kumimoji="1" lang="ko-KR" altLang="en-US" dirty="0"/>
              <a:t>들에 사용된 </a:t>
            </a:r>
            <a:r>
              <a:rPr kumimoji="1" lang="en-US" altLang="ko-KR" dirty="0"/>
              <a:t>camera</a:t>
            </a:r>
            <a:r>
              <a:rPr kumimoji="1" lang="ko-KR" altLang="en-US" dirty="0"/>
              <a:t>들은 서로 다른 것입니다</a:t>
            </a:r>
            <a:r>
              <a:rPr kumimoji="1" lang="en-US" altLang="ko-KR" dirty="0"/>
              <a:t>.</a:t>
            </a:r>
            <a:r>
              <a:rPr kumimoji="1" lang="ko-KR" altLang="en-US" dirty="0"/>
              <a:t> </a:t>
            </a:r>
            <a:r>
              <a:rPr kumimoji="1" lang="en-US" altLang="ko-KR" dirty="0"/>
              <a:t> </a:t>
            </a:r>
          </a:p>
          <a:p>
            <a:r>
              <a:rPr kumimoji="1" lang="en-US" altLang="ko-KR" dirty="0"/>
              <a:t>working view</a:t>
            </a:r>
            <a:r>
              <a:rPr kumimoji="1" lang="ko-KR" altLang="en-US" dirty="0"/>
              <a:t>에서 흰색으로 표시된 카메라를 어느 위치에 두고 어디를 바라보게 하느냐에 따라</a:t>
            </a:r>
            <a:r>
              <a:rPr kumimoji="1" lang="en-US" altLang="ko-KR" dirty="0"/>
              <a:t>, </a:t>
            </a:r>
            <a:r>
              <a:rPr kumimoji="1" lang="ko-KR" altLang="en-US" dirty="0"/>
              <a:t>위쪽</a:t>
            </a:r>
            <a:r>
              <a:rPr kumimoji="1" lang="en-US" altLang="ko-KR" dirty="0"/>
              <a:t> game view</a:t>
            </a:r>
            <a:r>
              <a:rPr kumimoji="1" lang="ko-KR" altLang="en-US" dirty="0"/>
              <a:t>에서 실제 </a:t>
            </a:r>
            <a:r>
              <a:rPr kumimoji="1" lang="en-US" altLang="ko-KR" dirty="0"/>
              <a:t>game</a:t>
            </a:r>
            <a:r>
              <a:rPr kumimoji="1" lang="ko-KR" altLang="en-US" dirty="0"/>
              <a:t>에 보이는 </a:t>
            </a:r>
            <a:r>
              <a:rPr kumimoji="1" lang="en-US" altLang="ko-KR" dirty="0"/>
              <a:t>scene</a:t>
            </a:r>
            <a:r>
              <a:rPr kumimoji="1" lang="ko-KR" altLang="en-US" dirty="0"/>
              <a:t>은 달라지게 됩니다</a:t>
            </a:r>
            <a:r>
              <a:rPr kumimoji="1" lang="en-US" altLang="ko-KR" dirty="0"/>
              <a:t>.</a:t>
            </a:r>
          </a:p>
          <a:p>
            <a:r>
              <a:rPr kumimoji="1" lang="en-US" altLang="ko-KR" dirty="0"/>
              <a:t>working view</a:t>
            </a:r>
            <a:r>
              <a:rPr kumimoji="1" lang="ko-KR" altLang="en-US" dirty="0"/>
              <a:t>의 흰색 카메라 아이콘의 방향은 실제 카메라가 바라보는 방향은 아닙니다</a:t>
            </a:r>
            <a:r>
              <a:rPr kumimoji="1" lang="en-US" altLang="ko-KR" dirty="0"/>
              <a:t>. </a:t>
            </a:r>
          </a:p>
          <a:p>
            <a:r>
              <a:rPr kumimoji="1" lang="ko-KR" altLang="en-US" dirty="0"/>
              <a:t>다만 카메라의 아이콘이 그 방향으로 고정되어 있기 때문에 그렇게 표시되는 것입니다</a:t>
            </a:r>
            <a:r>
              <a:rPr kumimoji="1" lang="en-US" altLang="ko-KR" dirty="0"/>
              <a:t>. </a:t>
            </a:r>
          </a:p>
          <a:p>
            <a:r>
              <a:rPr kumimoji="1" lang="ko-KR" altLang="en-US" dirty="0"/>
              <a:t>여기서 카메라는 두 개의 구 쪽을 바라보고 있고</a:t>
            </a:r>
            <a:r>
              <a:rPr kumimoji="1" lang="en-US" altLang="ko-KR" dirty="0"/>
              <a:t>, </a:t>
            </a:r>
            <a:r>
              <a:rPr kumimoji="1" lang="ko-KR" altLang="en-US" dirty="0"/>
              <a:t>그 때문에 위쪽 윈도우의 </a:t>
            </a:r>
            <a:r>
              <a:rPr kumimoji="1" lang="en-US" altLang="ko-KR" dirty="0"/>
              <a:t>game view</a:t>
            </a:r>
            <a:r>
              <a:rPr kumimoji="1" lang="ko-KR" altLang="en-US" dirty="0" err="1"/>
              <a:t>를</a:t>
            </a:r>
            <a:r>
              <a:rPr kumimoji="1" lang="ko-KR" altLang="en-US" dirty="0"/>
              <a:t> 볼 수 있게 됩니다</a:t>
            </a:r>
            <a:r>
              <a:rPr kumimoji="1" lang="en-US" altLang="ko-KR" dirty="0"/>
              <a:t>.</a:t>
            </a:r>
          </a:p>
          <a:p>
            <a:endParaRPr kumimoji="1" lang="en-US" altLang="ko-KR" dirty="0"/>
          </a:p>
          <a:p>
            <a:r>
              <a:rPr kumimoji="1" lang="en-US" altLang="ko-KR" dirty="0"/>
              <a:t>In computer graphics, the camera plays an important role. </a:t>
            </a:r>
          </a:p>
          <a:p>
            <a:r>
              <a:rPr kumimoji="1" lang="en-US" altLang="ko-KR" dirty="0"/>
              <a:t>Even if the same objects are fixed in a 3D world, the final output image will be different depending on how you look at them. </a:t>
            </a:r>
          </a:p>
          <a:p>
            <a:r>
              <a:rPr kumimoji="1" lang="en-US" altLang="ko-KR" dirty="0"/>
              <a:t>It's like when you take a portrait of a person, the way you position and orient the camera will result in a different picture of the same person. </a:t>
            </a:r>
          </a:p>
          <a:p>
            <a:r>
              <a:rPr kumimoji="1" lang="en-US" altLang="ko-KR" dirty="0"/>
              <a:t>The figure shows the game view and working view of the Unity game engine.</a:t>
            </a:r>
          </a:p>
          <a:p>
            <a:r>
              <a:rPr kumimoji="1" lang="en-US" altLang="ko-KR" dirty="0"/>
              <a:t>Note that the cameras used in these two views are different.  </a:t>
            </a:r>
          </a:p>
          <a:p>
            <a:r>
              <a:rPr kumimoji="1" lang="en-US" altLang="ko-KR" dirty="0"/>
              <a:t>Depending on where you place the white camera in the working view and where you point it, the scene you see in your game in the top game view will be different.</a:t>
            </a:r>
          </a:p>
          <a:p>
            <a:r>
              <a:rPr kumimoji="1" lang="en-US" altLang="ko-KR" dirty="0"/>
              <a:t>The direction of the white camera icon in the WORKING VIEW is not the direction the actual camera is facing. </a:t>
            </a:r>
          </a:p>
          <a:p>
            <a:r>
              <a:rPr kumimoji="1" lang="en-US" altLang="ko-KR" dirty="0"/>
              <a:t>It only appears that way because the camera's icon is fixed to that orientation. </a:t>
            </a:r>
          </a:p>
          <a:p>
            <a:r>
              <a:rPr kumimoji="1" lang="en-US" altLang="ko-KR" dirty="0"/>
              <a:t>Here, the camera is looking towards the two spheres, which is why we can see the GAME VIEW in the top window.</a:t>
            </a:r>
          </a:p>
          <a:p>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2349698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이전에 언급했듯이</a:t>
            </a:r>
            <a:r>
              <a:rPr kumimoji="1" lang="en-US" altLang="ko-KR" dirty="0"/>
              <a:t>, WebGL</a:t>
            </a:r>
            <a:r>
              <a:rPr kumimoji="1" lang="ko-KR" altLang="en-US" dirty="0"/>
              <a:t>에서의 </a:t>
            </a:r>
            <a:r>
              <a:rPr kumimoji="1" lang="en-US" altLang="ko-KR" dirty="0"/>
              <a:t>default </a:t>
            </a:r>
            <a:r>
              <a:rPr kumimoji="1" lang="ko-KR" altLang="en-US" dirty="0"/>
              <a:t>카메라는 항상 </a:t>
            </a:r>
            <a:r>
              <a:rPr kumimoji="1" lang="en-US" altLang="ko-KR" dirty="0"/>
              <a:t>origin</a:t>
            </a:r>
            <a:r>
              <a:rPr kumimoji="1" lang="ko-KR" altLang="en-US" dirty="0"/>
              <a:t>에 위치하고 </a:t>
            </a:r>
            <a:r>
              <a:rPr kumimoji="1" lang="en-US" altLang="ko-KR" dirty="0"/>
              <a:t>-z </a:t>
            </a:r>
            <a:r>
              <a:rPr kumimoji="1" lang="ko-KR" altLang="en-US" dirty="0"/>
              <a:t>방향을 바라보고 있습니다</a:t>
            </a:r>
            <a:r>
              <a:rPr kumimoji="1" lang="en-US" altLang="ko-KR" dirty="0"/>
              <a:t>. </a:t>
            </a:r>
            <a:r>
              <a:rPr kumimoji="1" lang="ko-KR" altLang="en-US" dirty="0"/>
              <a:t>이 위치와 방향을 우리는 바꿀 수 없습니다</a:t>
            </a:r>
            <a:r>
              <a:rPr kumimoji="1" lang="en-US" altLang="ko-KR" dirty="0"/>
              <a:t>.</a:t>
            </a:r>
            <a:r>
              <a:rPr kumimoji="1" lang="ko-KR" altLang="en-US" dirty="0"/>
              <a:t> 그러면 원하는 위치와 방향으로 카메라를 옮겨서 원하는 뷰를 볼 수 있게 하려면 어떻게 해야 할까요</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그것은 </a:t>
            </a:r>
            <a:r>
              <a:rPr kumimoji="1" lang="en-US" altLang="ko-KR" dirty="0"/>
              <a:t>camera</a:t>
            </a:r>
            <a:r>
              <a:rPr kumimoji="1" lang="ko-KR" altLang="en-US" dirty="0"/>
              <a:t>의 </a:t>
            </a:r>
            <a:r>
              <a:rPr kumimoji="1" lang="en-US" altLang="ko-KR" dirty="0"/>
              <a:t>motion</a:t>
            </a:r>
            <a:r>
              <a:rPr kumimoji="1" lang="ko-KR" altLang="en-US" dirty="0"/>
              <a:t>을 </a:t>
            </a:r>
            <a:r>
              <a:rPr kumimoji="1" lang="en-US" altLang="ko-KR" dirty="0"/>
              <a:t>simulation</a:t>
            </a:r>
            <a:r>
              <a:rPr kumimoji="1" lang="ko-KR" altLang="en-US" dirty="0"/>
              <a:t>하는 것입니다</a:t>
            </a:r>
            <a:r>
              <a:rPr kumimoji="1" lang="en-US" altLang="ko-KR" dirty="0"/>
              <a:t>. </a:t>
            </a:r>
          </a:p>
          <a:p>
            <a:pPr marL="228600" indent="-228600">
              <a:buFont typeface="+mj-lt"/>
              <a:buAutoNum type="arabicPeriod"/>
            </a:pPr>
            <a:r>
              <a:rPr kumimoji="1" lang="ko-KR" altLang="en-US" dirty="0"/>
              <a:t>즉</a:t>
            </a:r>
            <a:r>
              <a:rPr kumimoji="1" lang="en-US" altLang="ko-KR" dirty="0"/>
              <a:t>, </a:t>
            </a:r>
            <a:r>
              <a:rPr kumimoji="1" lang="ko-KR" altLang="en-US" dirty="0"/>
              <a:t>현재 </a:t>
            </a:r>
            <a:r>
              <a:rPr kumimoji="1" lang="en-US" altLang="ko-KR" dirty="0"/>
              <a:t>view</a:t>
            </a:r>
            <a:r>
              <a:rPr kumimoji="1" lang="ko-KR" altLang="en-US" dirty="0"/>
              <a:t>에 보이는 </a:t>
            </a:r>
            <a:r>
              <a:rPr kumimoji="1" lang="en-US" altLang="ko-KR" dirty="0"/>
              <a:t>object</a:t>
            </a:r>
            <a:r>
              <a:rPr kumimoji="1" lang="ko-KR" altLang="en-US" dirty="0" err="1"/>
              <a:t>를</a:t>
            </a:r>
            <a:r>
              <a:rPr kumimoji="1" lang="ko-KR" altLang="en-US" dirty="0"/>
              <a:t> </a:t>
            </a:r>
            <a:r>
              <a:rPr kumimoji="1" lang="en-US" altLang="ko-KR" dirty="0"/>
              <a:t>camera motion</a:t>
            </a:r>
            <a:r>
              <a:rPr kumimoji="1" lang="ko-KR" altLang="en-US" dirty="0"/>
              <a:t>의 반대방향으로 움직임으로써 </a:t>
            </a:r>
            <a:r>
              <a:rPr kumimoji="1" lang="en-US" altLang="ko-KR" dirty="0"/>
              <a:t>camera</a:t>
            </a:r>
            <a:r>
              <a:rPr kumimoji="1" lang="ko-KR" altLang="en-US" dirty="0"/>
              <a:t>가 움직이는 것처럼 느끼게 하는 것입니다</a:t>
            </a:r>
            <a:r>
              <a:rPr kumimoji="1" lang="en-US" altLang="ko-KR" dirty="0"/>
              <a:t>. </a:t>
            </a:r>
          </a:p>
          <a:p>
            <a:pPr marL="228600" indent="-228600">
              <a:buFont typeface="+mj-lt"/>
              <a:buAutoNum type="arabicPeriod"/>
            </a:pPr>
            <a:r>
              <a:rPr kumimoji="1" lang="ko-KR" altLang="en-US" dirty="0"/>
              <a:t>이것은 영화 촬영 때 기차 내부 </a:t>
            </a:r>
            <a:r>
              <a:rPr kumimoji="1" lang="en-US" altLang="ko-KR" dirty="0"/>
              <a:t>set</a:t>
            </a:r>
            <a:r>
              <a:rPr kumimoji="1" lang="ko-KR" altLang="en-US" dirty="0" err="1"/>
              <a:t>를</a:t>
            </a:r>
            <a:r>
              <a:rPr kumimoji="1" lang="ko-KR" altLang="en-US" dirty="0"/>
              <a:t> 만들었을 때</a:t>
            </a:r>
            <a:r>
              <a:rPr kumimoji="1" lang="en-US" altLang="ko-KR" dirty="0"/>
              <a:t>, </a:t>
            </a:r>
            <a:r>
              <a:rPr kumimoji="1" lang="ko-KR" altLang="en-US" dirty="0"/>
              <a:t>창 밖의 나무들이 움직이게 하면</a:t>
            </a:r>
            <a:r>
              <a:rPr kumimoji="1" lang="en-US" altLang="ko-KR" dirty="0"/>
              <a:t>, </a:t>
            </a:r>
            <a:r>
              <a:rPr kumimoji="1" lang="ko-KR" altLang="en-US" dirty="0"/>
              <a:t>기차가 가고 있는 느낌을 주는 것과 같습니다</a:t>
            </a:r>
            <a:r>
              <a:rPr kumimoji="1" lang="en-US" altLang="ko-KR" dirty="0"/>
              <a:t>. </a:t>
            </a:r>
            <a:r>
              <a:rPr kumimoji="1" lang="ko-KR" altLang="en-US" dirty="0"/>
              <a:t>다시 말하면</a:t>
            </a:r>
            <a:r>
              <a:rPr kumimoji="1" lang="en-US" altLang="ko-KR" dirty="0"/>
              <a:t>, camera</a:t>
            </a:r>
            <a:r>
              <a:rPr kumimoji="1" lang="ko-KR" altLang="en-US" dirty="0" err="1"/>
              <a:t>를</a:t>
            </a:r>
            <a:r>
              <a:rPr kumimoji="1" lang="ko-KR" altLang="en-US" dirty="0"/>
              <a:t> 배치하는 대신에 반대로 </a:t>
            </a:r>
            <a:r>
              <a:rPr kumimoji="1" lang="en-US" altLang="ko-KR" dirty="0"/>
              <a:t>object</a:t>
            </a:r>
            <a:r>
              <a:rPr kumimoji="1" lang="ko-KR" altLang="en-US" dirty="0"/>
              <a:t>들을 배치하자는 아이디어 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3977430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Camera space</a:t>
            </a:r>
            <a:r>
              <a:rPr kumimoji="1" lang="ko-KR" altLang="en-US" dirty="0" err="1"/>
              <a:t>를</a:t>
            </a:r>
            <a:r>
              <a:rPr kumimoji="1" lang="ko-KR" altLang="en-US" dirty="0"/>
              <a:t> 정의하기 위해 </a:t>
            </a:r>
            <a:r>
              <a:rPr kumimoji="1" lang="en" altLang="ko-KR" dirty="0"/>
              <a:t>camera</a:t>
            </a:r>
            <a:r>
              <a:rPr kumimoji="1" lang="ko-KR" altLang="en-US" dirty="0"/>
              <a:t>의 각종 </a:t>
            </a:r>
            <a:r>
              <a:rPr kumimoji="1" lang="en" altLang="ko-KR" dirty="0"/>
              <a:t>parameter</a:t>
            </a:r>
            <a:r>
              <a:rPr kumimoji="1" lang="ko-KR" altLang="en-US" dirty="0"/>
              <a:t>들을 </a:t>
            </a:r>
            <a:r>
              <a:rPr kumimoji="1" lang="en" altLang="ko-KR" dirty="0"/>
              <a:t>world space </a:t>
            </a:r>
            <a:r>
              <a:rPr kumimoji="1" lang="ko-KR" altLang="en-US" dirty="0"/>
              <a:t>상에서 정의합니다</a:t>
            </a:r>
            <a:r>
              <a:rPr kumimoji="1" lang="en-US" altLang="ko-KR" dirty="0"/>
              <a:t>. </a:t>
            </a:r>
            <a:r>
              <a:rPr kumimoji="1" lang="ko-KR" altLang="en-US" dirty="0"/>
              <a:t>우리가 잘 알고 있는 </a:t>
            </a:r>
            <a:r>
              <a:rPr kumimoji="1" lang="en" altLang="ko-KR" dirty="0"/>
              <a:t>world coordinate system</a:t>
            </a:r>
            <a:r>
              <a:rPr kumimoji="1" lang="ko-KR" altLang="en-US" dirty="0"/>
              <a:t>은 서로 수직인 </a:t>
            </a:r>
            <a:r>
              <a:rPr kumimoji="1" lang="en" altLang="ko-KR" dirty="0"/>
              <a:t>x, y, z</a:t>
            </a:r>
            <a:r>
              <a:rPr kumimoji="1" lang="ko-KR" altLang="en-US" dirty="0"/>
              <a:t>축들을 </a:t>
            </a:r>
            <a:r>
              <a:rPr kumimoji="1" lang="en" altLang="ko-KR" dirty="0"/>
              <a:t>basis</a:t>
            </a:r>
            <a:r>
              <a:rPr kumimoji="1" lang="ko-KR" altLang="en-US" dirty="0"/>
              <a:t>로 가지고 있으며</a:t>
            </a:r>
            <a:r>
              <a:rPr kumimoji="1" lang="en-US" altLang="ko-KR" dirty="0"/>
              <a:t>,  </a:t>
            </a:r>
            <a:r>
              <a:rPr kumimoji="1" lang="ko-KR" altLang="en-US" dirty="0"/>
              <a:t>오른손 좌표계 입니다</a:t>
            </a:r>
            <a:r>
              <a:rPr kumimoji="1" lang="en-US" altLang="ko-KR" dirty="0"/>
              <a:t>. </a:t>
            </a:r>
            <a:r>
              <a:rPr kumimoji="1" lang="ko-KR" altLang="en-US" dirty="0"/>
              <a:t>즉</a:t>
            </a:r>
            <a:r>
              <a:rPr kumimoji="1" lang="en-US" altLang="ko-KR" dirty="0"/>
              <a:t>, </a:t>
            </a:r>
            <a:r>
              <a:rPr kumimoji="1" lang="en" altLang="ko-KR" dirty="0"/>
              <a:t>z</a:t>
            </a:r>
            <a:r>
              <a:rPr kumimoji="1" lang="ko-KR" altLang="en-US" dirty="0"/>
              <a:t>축의 양의 방향이 </a:t>
            </a:r>
            <a:r>
              <a:rPr kumimoji="1" lang="en" altLang="ko-KR" dirty="0"/>
              <a:t>screen</a:t>
            </a:r>
            <a:r>
              <a:rPr kumimoji="1" lang="ko-KR" altLang="en-US" dirty="0" err="1"/>
              <a:t>으로</a:t>
            </a:r>
            <a:r>
              <a:rPr kumimoji="1" lang="ko-KR" altLang="en-US" dirty="0"/>
              <a:t> </a:t>
            </a:r>
            <a:r>
              <a:rPr kumimoji="1" lang="ko-KR" altLang="en-US" dirty="0" err="1"/>
              <a:t>부터</a:t>
            </a:r>
            <a:r>
              <a:rPr kumimoji="1" lang="ko-KR" altLang="en-US" dirty="0"/>
              <a:t> 우리 쪽을 향하고 있습니다</a:t>
            </a:r>
            <a:r>
              <a:rPr kumimoji="1" lang="en-US" altLang="ko-KR" dirty="0"/>
              <a:t>. </a:t>
            </a:r>
          </a:p>
          <a:p>
            <a:pPr marL="228600" indent="-228600">
              <a:buFont typeface="+mj-lt"/>
              <a:buAutoNum type="arabicPeriod"/>
            </a:pPr>
            <a:r>
              <a:rPr kumimoji="1" lang="en" altLang="ko-KR" dirty="0"/>
              <a:t>Camera</a:t>
            </a:r>
            <a:r>
              <a:rPr kumimoji="1" lang="ko-KR" altLang="en-US" dirty="0" err="1"/>
              <a:t>를</a:t>
            </a:r>
            <a:r>
              <a:rPr kumimoji="1" lang="ko-KR" altLang="en-US" dirty="0"/>
              <a:t> 정의하기 위해 몇 개의 중요한 </a:t>
            </a:r>
            <a:r>
              <a:rPr kumimoji="1" lang="en" altLang="ko-KR" dirty="0"/>
              <a:t>parameter</a:t>
            </a:r>
            <a:r>
              <a:rPr kumimoji="1" lang="ko-KR" altLang="en-US" dirty="0"/>
              <a:t>들을 정의합니다</a:t>
            </a:r>
            <a:r>
              <a:rPr kumimoji="1" lang="en-US" altLang="ko-KR" dirty="0"/>
              <a:t>. </a:t>
            </a:r>
            <a:r>
              <a:rPr kumimoji="1" lang="en" altLang="ko-KR" dirty="0"/>
              <a:t>P</a:t>
            </a:r>
            <a:r>
              <a:rPr kumimoji="1" lang="ko-KR" altLang="en-US" dirty="0"/>
              <a:t>는 </a:t>
            </a:r>
            <a:r>
              <a:rPr kumimoji="1" lang="en" altLang="ko-KR" dirty="0"/>
              <a:t>camera</a:t>
            </a:r>
            <a:r>
              <a:rPr kumimoji="1" lang="ko-KR" altLang="en-US" dirty="0"/>
              <a:t>의 위치는 </a:t>
            </a:r>
            <a:r>
              <a:rPr kumimoji="1" lang="en" altLang="ko-KR" dirty="0"/>
              <a:t>Center Of Projection, </a:t>
            </a:r>
            <a:r>
              <a:rPr kumimoji="1" lang="ko-KR" altLang="en-US" dirty="0"/>
              <a:t>줄여서 </a:t>
            </a:r>
            <a:r>
              <a:rPr kumimoji="1" lang="en" altLang="ko-KR" dirty="0"/>
              <a:t>COP</a:t>
            </a:r>
            <a:r>
              <a:rPr kumimoji="1" lang="ko-KR" altLang="en-US" dirty="0"/>
              <a:t>라 불립니다</a:t>
            </a:r>
            <a:r>
              <a:rPr kumimoji="1" lang="en-US" altLang="ko-KR" dirty="0"/>
              <a:t>. </a:t>
            </a:r>
          </a:p>
          <a:p>
            <a:pPr marL="228600" indent="-228600">
              <a:buFont typeface="+mj-lt"/>
              <a:buAutoNum type="arabicPeriod"/>
            </a:pPr>
            <a:r>
              <a:rPr kumimoji="1" lang="en" altLang="ko-KR" dirty="0"/>
              <a:t>A</a:t>
            </a:r>
            <a:r>
              <a:rPr kumimoji="1" lang="ko-KR" altLang="en-US" dirty="0"/>
              <a:t>는 카메라가 바라보고 있는 </a:t>
            </a:r>
            <a:r>
              <a:rPr kumimoji="1" lang="en" altLang="ko-KR" dirty="0"/>
              <a:t>target point</a:t>
            </a:r>
            <a:r>
              <a:rPr kumimoji="1" lang="ko-KR" altLang="en-US" dirty="0" err="1"/>
              <a:t>를</a:t>
            </a:r>
            <a:r>
              <a:rPr kumimoji="1" lang="ko-KR" altLang="en-US" dirty="0"/>
              <a:t> 나타내는데</a:t>
            </a:r>
            <a:r>
              <a:rPr kumimoji="1" lang="en-US" altLang="ko-KR" dirty="0"/>
              <a:t>, </a:t>
            </a:r>
            <a:r>
              <a:rPr kumimoji="1" lang="ko-KR" altLang="en-US" dirty="0"/>
              <a:t>여기서는 </a:t>
            </a:r>
            <a:r>
              <a:rPr kumimoji="1" lang="en-US" altLang="ko-KR" dirty="0"/>
              <a:t>"</a:t>
            </a:r>
            <a:r>
              <a:rPr kumimoji="1" lang="en" altLang="ko-KR" dirty="0"/>
              <a:t>at point" </a:t>
            </a:r>
            <a:r>
              <a:rPr kumimoji="1" lang="ko-KR" altLang="en-US" dirty="0"/>
              <a:t>라 부르겠습니다</a:t>
            </a:r>
            <a:r>
              <a:rPr kumimoji="1" lang="en-US" altLang="ko-KR" dirty="0"/>
              <a:t>. </a:t>
            </a:r>
          </a:p>
          <a:p>
            <a:pPr marL="228600" indent="-228600">
              <a:buFont typeface="+mj-lt"/>
              <a:buAutoNum type="arabicPeriod"/>
            </a:pPr>
            <a:r>
              <a:rPr kumimoji="1" lang="en" altLang="ko-KR" dirty="0"/>
              <a:t>V</a:t>
            </a:r>
            <a:r>
              <a:rPr kumimoji="1" lang="ko-KR" altLang="en-US" dirty="0"/>
              <a:t>는 </a:t>
            </a:r>
            <a:r>
              <a:rPr kumimoji="1" lang="en" altLang="ko-KR" dirty="0"/>
              <a:t>up vector</a:t>
            </a:r>
            <a:r>
              <a:rPr kumimoji="1" lang="ko-KR" altLang="en-US" dirty="0"/>
              <a:t>인데</a:t>
            </a:r>
            <a:r>
              <a:rPr kumimoji="1" lang="en-US" altLang="ko-KR" dirty="0"/>
              <a:t>, </a:t>
            </a:r>
            <a:r>
              <a:rPr kumimoji="1" lang="ko-KR" altLang="en-US" dirty="0"/>
              <a:t>그림에서 보듯 </a:t>
            </a:r>
            <a:r>
              <a:rPr kumimoji="1" lang="en" altLang="ko-KR" dirty="0"/>
              <a:t>camera</a:t>
            </a:r>
            <a:r>
              <a:rPr kumimoji="1" lang="ko-KR" altLang="en-US" dirty="0"/>
              <a:t>의 머리 위쪽 방향을 나타내는 </a:t>
            </a:r>
            <a:r>
              <a:rPr kumimoji="1" lang="en" altLang="ko-KR" dirty="0"/>
              <a:t>vector </a:t>
            </a:r>
            <a:r>
              <a:rPr kumimoji="1" lang="ko-KR" altLang="en-US" dirty="0"/>
              <a:t>입니다</a:t>
            </a:r>
            <a:r>
              <a:rPr kumimoji="1" lang="en-US" altLang="ko-KR" dirty="0"/>
              <a:t>. </a:t>
            </a:r>
          </a:p>
          <a:p>
            <a:pPr marL="228600" indent="-228600">
              <a:buFont typeface="+mj-lt"/>
              <a:buAutoNum type="arabicPeriod"/>
            </a:pPr>
            <a:r>
              <a:rPr kumimoji="1" lang="ko-KR" altLang="en-US" dirty="0"/>
              <a:t>이제 위의 </a:t>
            </a:r>
            <a:r>
              <a:rPr kumimoji="1" lang="en" altLang="ko-KR" dirty="0"/>
              <a:t>parameter</a:t>
            </a:r>
            <a:r>
              <a:rPr kumimoji="1" lang="ko-KR" altLang="en-US" dirty="0"/>
              <a:t>들을 이용하여 </a:t>
            </a:r>
            <a:r>
              <a:rPr kumimoji="1" lang="en" altLang="ko-KR" dirty="0"/>
              <a:t>view (camera, eye) coordinate system </a:t>
            </a:r>
            <a:r>
              <a:rPr kumimoji="1" lang="ko-KR" altLang="en-US" dirty="0"/>
              <a:t>을 정의해 보겠습니다</a:t>
            </a:r>
            <a:r>
              <a:rPr kumimoji="1" lang="en-US" altLang="ko-KR" dirty="0"/>
              <a:t>. </a:t>
            </a:r>
            <a:r>
              <a:rPr kumimoji="1" lang="ko-KR" altLang="en-US" dirty="0"/>
              <a:t>이 좌표계의 세 축들</a:t>
            </a:r>
            <a:r>
              <a:rPr kumimoji="1" lang="en-US" altLang="ko-KR" dirty="0"/>
              <a:t>, </a:t>
            </a:r>
            <a:r>
              <a:rPr kumimoji="1" lang="en" altLang="ko-KR" dirty="0"/>
              <a:t>UVN,</a:t>
            </a:r>
            <a:r>
              <a:rPr kumimoji="1" lang="ko-KR" altLang="en-US" dirty="0"/>
              <a:t>을 구할 것입니다</a:t>
            </a:r>
            <a:r>
              <a:rPr kumimoji="1" lang="en-US" altLang="ko-KR" dirty="0"/>
              <a:t>. </a:t>
            </a:r>
            <a:r>
              <a:rPr kumimoji="1" lang="en" altLang="ko-KR" dirty="0"/>
              <a:t>U</a:t>
            </a:r>
            <a:r>
              <a:rPr kumimoji="1" lang="ko-KR" altLang="en-US" dirty="0"/>
              <a:t>는 </a:t>
            </a:r>
            <a:r>
              <a:rPr kumimoji="1" lang="en" altLang="ko-KR" dirty="0"/>
              <a:t>camera</a:t>
            </a:r>
            <a:r>
              <a:rPr kumimoji="1" lang="ko-KR" altLang="en-US" dirty="0"/>
              <a:t>의 오른쪽 방향의 축 </a:t>
            </a:r>
            <a:r>
              <a:rPr kumimoji="1" lang="en" altLang="ko-KR" dirty="0"/>
              <a:t>vector</a:t>
            </a:r>
            <a:r>
              <a:rPr kumimoji="1" lang="ko-KR" altLang="en-US" dirty="0"/>
              <a:t>인데</a:t>
            </a:r>
            <a:r>
              <a:rPr kumimoji="1" lang="en-US" altLang="ko-KR" dirty="0"/>
              <a:t>, </a:t>
            </a:r>
            <a:r>
              <a:rPr kumimoji="1" lang="ko-KR" altLang="en-US" dirty="0"/>
              <a:t>일반적인 좌표계로 보면 </a:t>
            </a:r>
            <a:r>
              <a:rPr kumimoji="1" lang="en" altLang="ko-KR" dirty="0"/>
              <a:t>x</a:t>
            </a:r>
            <a:r>
              <a:rPr kumimoji="1" lang="ko-KR" altLang="en-US" dirty="0"/>
              <a:t>축에 해당합니다</a:t>
            </a:r>
            <a:r>
              <a:rPr kumimoji="1" lang="en-US" altLang="ko-KR" dirty="0"/>
              <a:t>. </a:t>
            </a:r>
            <a:r>
              <a:rPr kumimoji="1" lang="en" altLang="ko-KR" dirty="0"/>
              <a:t>V</a:t>
            </a:r>
            <a:r>
              <a:rPr kumimoji="1" lang="ko-KR" altLang="en-US" dirty="0"/>
              <a:t>는 아까 정의한 것과 같이 </a:t>
            </a:r>
            <a:r>
              <a:rPr kumimoji="1" lang="en" altLang="ko-KR" dirty="0"/>
              <a:t>camera</a:t>
            </a:r>
            <a:r>
              <a:rPr kumimoji="1" lang="ko-KR" altLang="en-US" dirty="0"/>
              <a:t>의 위쪽</a:t>
            </a:r>
            <a:r>
              <a:rPr kumimoji="1" lang="en-US" altLang="ko-KR" dirty="0"/>
              <a:t>, </a:t>
            </a:r>
            <a:r>
              <a:rPr kumimoji="1" lang="ko-KR" altLang="en-US" dirty="0"/>
              <a:t>즉</a:t>
            </a:r>
            <a:r>
              <a:rPr kumimoji="1" lang="en-US" altLang="ko-KR" dirty="0"/>
              <a:t>, </a:t>
            </a:r>
            <a:r>
              <a:rPr kumimoji="1" lang="en" altLang="ko-KR" dirty="0"/>
              <a:t>y</a:t>
            </a:r>
            <a:r>
              <a:rPr kumimoji="1" lang="ko-KR" altLang="en-US" dirty="0"/>
              <a:t>쪽 방향을 나타내는 축 </a:t>
            </a:r>
            <a:r>
              <a:rPr kumimoji="1" lang="en" altLang="ko-KR" dirty="0"/>
              <a:t>vector</a:t>
            </a:r>
            <a:r>
              <a:rPr kumimoji="1" lang="ko-KR" altLang="en-US" dirty="0"/>
              <a:t>입니다</a:t>
            </a:r>
            <a:r>
              <a:rPr kumimoji="1" lang="en-US" altLang="ko-KR" dirty="0"/>
              <a:t>. </a:t>
            </a:r>
          </a:p>
          <a:p>
            <a:pPr marL="228600" indent="-228600">
              <a:buFont typeface="+mj-lt"/>
              <a:buAutoNum type="arabicPeriod"/>
            </a:pPr>
            <a:r>
              <a:rPr kumimoji="1" lang="ko-KR" altLang="en-US" dirty="0"/>
              <a:t>마지막으로 </a:t>
            </a:r>
            <a:r>
              <a:rPr kumimoji="1" lang="en" altLang="ko-KR" dirty="0"/>
              <a:t>N</a:t>
            </a:r>
            <a:r>
              <a:rPr kumimoji="1" lang="ko-KR" altLang="en-US" dirty="0"/>
              <a:t>은 </a:t>
            </a:r>
            <a:r>
              <a:rPr kumimoji="1" lang="en" altLang="ko-KR" dirty="0"/>
              <a:t>camera</a:t>
            </a:r>
            <a:r>
              <a:rPr kumimoji="1" lang="ko-KR" altLang="en-US" dirty="0"/>
              <a:t>가 바라보고 있는 방향의 축을 나타내는데</a:t>
            </a:r>
            <a:r>
              <a:rPr kumimoji="1" lang="en-US" altLang="ko-KR" dirty="0"/>
              <a:t>, </a:t>
            </a:r>
            <a:r>
              <a:rPr kumimoji="1" lang="ko-KR" altLang="en-US" dirty="0"/>
              <a:t>일반적인 좌표계의 </a:t>
            </a:r>
            <a:r>
              <a:rPr kumimoji="1" lang="en-US" altLang="ko-KR" dirty="0"/>
              <a:t>+</a:t>
            </a:r>
            <a:r>
              <a:rPr kumimoji="1" lang="en" altLang="ko-KR" dirty="0"/>
              <a:t>z</a:t>
            </a:r>
            <a:r>
              <a:rPr kumimoji="1" lang="ko-KR" altLang="en-US" dirty="0"/>
              <a:t>축에 해당합니다</a:t>
            </a:r>
            <a:r>
              <a:rPr kumimoji="1" lang="en-US" altLang="ko-KR" dirty="0"/>
              <a:t>. </a:t>
            </a:r>
            <a:r>
              <a:rPr kumimoji="1" lang="en" altLang="ko-KR" dirty="0"/>
              <a:t>N vector</a:t>
            </a:r>
            <a:r>
              <a:rPr kumimoji="1" lang="ko-KR" altLang="en-US" dirty="0"/>
              <a:t>는 </a:t>
            </a:r>
            <a:r>
              <a:rPr kumimoji="1" lang="en" altLang="ko-KR" dirty="0"/>
              <a:t>P</a:t>
            </a:r>
            <a:r>
              <a:rPr kumimoji="1" lang="ko-KR" altLang="en-US" dirty="0"/>
              <a:t>로부터 </a:t>
            </a:r>
            <a:r>
              <a:rPr kumimoji="1" lang="en" altLang="ko-KR" dirty="0"/>
              <a:t>A</a:t>
            </a:r>
            <a:r>
              <a:rPr kumimoji="1" lang="ko-KR" altLang="en-US" dirty="0"/>
              <a:t>로 가는 </a:t>
            </a:r>
            <a:r>
              <a:rPr kumimoji="1" lang="en" altLang="ko-KR" dirty="0"/>
              <a:t>vector</a:t>
            </a:r>
            <a:r>
              <a:rPr kumimoji="1" lang="ko-KR" altLang="en-US" dirty="0"/>
              <a:t>가 됩니다</a:t>
            </a:r>
            <a:r>
              <a:rPr kumimoji="1" lang="en-US" altLang="ko-KR" dirty="0"/>
              <a:t>. </a:t>
            </a:r>
            <a:r>
              <a:rPr kumimoji="1" lang="ko-KR" altLang="en-US" dirty="0"/>
              <a:t>또한</a:t>
            </a:r>
            <a:r>
              <a:rPr kumimoji="1" lang="en-US" altLang="ko-KR" dirty="0"/>
              <a:t>, </a:t>
            </a:r>
            <a:r>
              <a:rPr kumimoji="1" lang="en" altLang="ko-KR" dirty="0"/>
              <a:t>N</a:t>
            </a:r>
            <a:r>
              <a:rPr kumimoji="1" lang="ko-KR" altLang="en-US" dirty="0"/>
              <a:t>은 그림이 그려지게 될 </a:t>
            </a:r>
            <a:r>
              <a:rPr kumimoji="1" lang="en" altLang="ko-KR" dirty="0"/>
              <a:t>view plane</a:t>
            </a:r>
            <a:r>
              <a:rPr kumimoji="1" lang="ko-KR" altLang="en-US" dirty="0"/>
              <a:t>의 </a:t>
            </a:r>
            <a:r>
              <a:rPr kumimoji="1" lang="en" altLang="ko-KR" dirty="0"/>
              <a:t>normal vector</a:t>
            </a:r>
            <a:r>
              <a:rPr kumimoji="1" lang="ko-KR" altLang="en-US" dirty="0"/>
              <a:t>와 같습니다</a:t>
            </a:r>
            <a:r>
              <a:rPr kumimoji="1" lang="en-US" altLang="ko-KR" dirty="0"/>
              <a:t>. </a:t>
            </a:r>
          </a:p>
          <a:p>
            <a:pPr marL="228600" indent="-228600">
              <a:buFont typeface="+mj-lt"/>
              <a:buAutoNum type="arabicPeriod"/>
            </a:pPr>
            <a:r>
              <a:rPr kumimoji="1" lang="ko-KR" altLang="en-US" dirty="0"/>
              <a:t>그런데</a:t>
            </a:r>
            <a:r>
              <a:rPr kumimoji="1" lang="en-US" altLang="ko-KR" dirty="0"/>
              <a:t>, </a:t>
            </a:r>
            <a:r>
              <a:rPr kumimoji="1" lang="ko-KR" altLang="en-US" dirty="0"/>
              <a:t>그림에서 보면 </a:t>
            </a:r>
            <a:r>
              <a:rPr kumimoji="1" lang="en-US" altLang="ko-KR" dirty="0"/>
              <a:t>+</a:t>
            </a:r>
            <a:r>
              <a:rPr kumimoji="1" lang="en" altLang="ko-KR" dirty="0"/>
              <a:t>N </a:t>
            </a:r>
            <a:r>
              <a:rPr kumimoji="1" lang="ko-KR" altLang="en-US" dirty="0"/>
              <a:t>방향이 </a:t>
            </a:r>
            <a:r>
              <a:rPr kumimoji="1" lang="en" altLang="ko-KR" dirty="0"/>
              <a:t>world space</a:t>
            </a:r>
            <a:r>
              <a:rPr kumimoji="1" lang="ko-KR" altLang="en-US" dirty="0"/>
              <a:t>와 반대이고</a:t>
            </a:r>
            <a:r>
              <a:rPr kumimoji="1" lang="en-US" altLang="ko-KR" dirty="0"/>
              <a:t>, +</a:t>
            </a:r>
            <a:r>
              <a:rPr kumimoji="1" lang="en" altLang="ko-KR" dirty="0"/>
              <a:t>N </a:t>
            </a:r>
            <a:r>
              <a:rPr kumimoji="1" lang="ko-KR" altLang="en-US" dirty="0"/>
              <a:t>방향이 우리 쪽으로부터 화면의 안쪽 방향을 향하고 있습니다</a:t>
            </a:r>
            <a:r>
              <a:rPr kumimoji="1" lang="en-US" altLang="ko-KR" dirty="0"/>
              <a:t>. </a:t>
            </a:r>
            <a:r>
              <a:rPr kumimoji="1" lang="ko-KR" altLang="en-US" dirty="0"/>
              <a:t>즉 </a:t>
            </a:r>
            <a:r>
              <a:rPr kumimoji="1" lang="en" altLang="ko-KR" dirty="0"/>
              <a:t>view coordinate system</a:t>
            </a:r>
            <a:r>
              <a:rPr kumimoji="1" lang="ko-KR" altLang="en-US" dirty="0"/>
              <a:t>은 왼손 좌표계라 할 수 있습니다</a:t>
            </a:r>
            <a:r>
              <a:rPr kumimoji="1" lang="en-US" altLang="ko-KR" dirty="0"/>
              <a:t>. </a:t>
            </a:r>
            <a:r>
              <a:rPr kumimoji="1" lang="ko-KR" altLang="en-US" dirty="0"/>
              <a:t>이러한 </a:t>
            </a:r>
            <a:r>
              <a:rPr kumimoji="1" lang="en" altLang="ko-KR" dirty="0"/>
              <a:t>UVN</a:t>
            </a:r>
            <a:r>
              <a:rPr kumimoji="1" lang="ko-KR" altLang="en-US" dirty="0"/>
              <a:t>의 정의를 바탕으로 실제 </a:t>
            </a:r>
            <a:r>
              <a:rPr kumimoji="1" lang="en" altLang="ko-KR" dirty="0"/>
              <a:t>UVN</a:t>
            </a:r>
            <a:r>
              <a:rPr kumimoji="1" lang="ko-KR" altLang="en-US" dirty="0"/>
              <a:t>을 구하는 방법을 다음 슬라이드에 살펴 보기로 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388994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주어진 </a:t>
            </a:r>
            <a:r>
              <a:rPr kumimoji="1" lang="en-US" altLang="ko-KR" dirty="0"/>
              <a:t>camera </a:t>
            </a:r>
            <a:r>
              <a:rPr kumimoji="1" lang="en" altLang="ko-KR" dirty="0"/>
              <a:t>parameter</a:t>
            </a:r>
            <a:r>
              <a:rPr kumimoji="1" lang="ko-KR" altLang="en-US" dirty="0"/>
              <a:t>들 </a:t>
            </a:r>
            <a:r>
              <a:rPr kumimoji="1" lang="en" altLang="ko-KR" dirty="0"/>
              <a:t>P, A</a:t>
            </a:r>
            <a:r>
              <a:rPr kumimoji="1" lang="en-US" altLang="ko-KR" dirty="0"/>
              <a:t>,</a:t>
            </a:r>
            <a:r>
              <a:rPr kumimoji="1" lang="ko-KR" altLang="en-US" dirty="0"/>
              <a:t> </a:t>
            </a:r>
            <a:r>
              <a:rPr kumimoji="1" lang="en-US" altLang="ko-KR" dirty="0"/>
              <a:t>V</a:t>
            </a:r>
            <a:r>
              <a:rPr kumimoji="1" lang="ko-KR" altLang="en-US" dirty="0"/>
              <a:t>로부터 </a:t>
            </a:r>
            <a:r>
              <a:rPr kumimoji="1" lang="en" altLang="ko-KR" dirty="0"/>
              <a:t>UVN </a:t>
            </a:r>
            <a:r>
              <a:rPr kumimoji="1" lang="ko-KR" altLang="en-US" dirty="0"/>
              <a:t>축들을 계산하는 방법을 살펴보도록 합니다</a:t>
            </a:r>
            <a:r>
              <a:rPr kumimoji="1" lang="en-US" altLang="ko-KR" dirty="0"/>
              <a:t>. </a:t>
            </a:r>
          </a:p>
          <a:p>
            <a:pPr marL="228600" indent="-228600">
              <a:buFont typeface="+mj-lt"/>
              <a:buAutoNum type="arabicPeriod"/>
            </a:pPr>
            <a:r>
              <a:rPr kumimoji="1" lang="ko-KR" altLang="en-US" dirty="0"/>
              <a:t>먼저 </a:t>
            </a:r>
            <a:r>
              <a:rPr kumimoji="1" lang="en" altLang="ko-KR" dirty="0"/>
              <a:t>up vector V </a:t>
            </a:r>
            <a:r>
              <a:rPr kumimoji="1" lang="ko-KR" altLang="en-US" dirty="0"/>
              <a:t>대신에</a:t>
            </a:r>
            <a:r>
              <a:rPr kumimoji="1" lang="en-US" altLang="ko-KR" dirty="0"/>
              <a:t>, </a:t>
            </a:r>
            <a:r>
              <a:rPr kumimoji="1" lang="en" altLang="ko-KR" dirty="0"/>
              <a:t>parameter</a:t>
            </a:r>
            <a:r>
              <a:rPr kumimoji="1" lang="ko-KR" altLang="en-US" dirty="0"/>
              <a:t>로 </a:t>
            </a:r>
            <a:r>
              <a:rPr kumimoji="1" lang="en" altLang="ko-KR" dirty="0"/>
              <a:t>virtual up vector v' </a:t>
            </a:r>
            <a:r>
              <a:rPr kumimoji="1" lang="ko-KR" altLang="en-US" dirty="0"/>
              <a:t>이 주어졌다고 가정하겠습니다</a:t>
            </a:r>
            <a:r>
              <a:rPr kumimoji="1" lang="en-US" altLang="ko-KR" dirty="0"/>
              <a:t>. </a:t>
            </a:r>
            <a:r>
              <a:rPr kumimoji="1" lang="en" altLang="ko-KR" dirty="0"/>
              <a:t>v'</a:t>
            </a:r>
            <a:r>
              <a:rPr kumimoji="1" lang="ko-KR" altLang="en-US" dirty="0"/>
              <a:t>은 정확한 </a:t>
            </a:r>
            <a:r>
              <a:rPr kumimoji="1" lang="en" altLang="ko-KR" dirty="0"/>
              <a:t>V </a:t>
            </a:r>
            <a:r>
              <a:rPr kumimoji="1" lang="ko-KR" altLang="en-US" dirty="0"/>
              <a:t>방향 </a:t>
            </a:r>
            <a:r>
              <a:rPr kumimoji="1" lang="en" altLang="ko-KR" dirty="0"/>
              <a:t>vector</a:t>
            </a:r>
            <a:r>
              <a:rPr kumimoji="1" lang="ko-KR" altLang="en-US" dirty="0"/>
              <a:t>가 아닌 대략적인 </a:t>
            </a:r>
            <a:r>
              <a:rPr kumimoji="1" lang="en-US" altLang="ko-KR" dirty="0"/>
              <a:t>up </a:t>
            </a:r>
            <a:r>
              <a:rPr kumimoji="1" lang="ko-KR" altLang="en-US" dirty="0"/>
              <a:t>방향을 나타내는 근사치의 </a:t>
            </a:r>
            <a:r>
              <a:rPr kumimoji="1" lang="en" altLang="ko-KR" dirty="0"/>
              <a:t>vector</a:t>
            </a:r>
            <a:r>
              <a:rPr kumimoji="1" lang="ko-KR" altLang="en-US" dirty="0"/>
              <a:t>입니다</a:t>
            </a:r>
            <a:r>
              <a:rPr kumimoji="1" lang="en-US" altLang="ko-KR" dirty="0"/>
              <a:t>. </a:t>
            </a:r>
            <a:r>
              <a:rPr kumimoji="1" lang="ko-KR" altLang="en-US" dirty="0"/>
              <a:t>사실</a:t>
            </a:r>
            <a:r>
              <a:rPr kumimoji="1" lang="en-US" altLang="ko-KR" dirty="0"/>
              <a:t>, </a:t>
            </a:r>
            <a:r>
              <a:rPr kumimoji="1" lang="en" altLang="ko-KR" dirty="0"/>
              <a:t>P</a:t>
            </a:r>
            <a:r>
              <a:rPr kumimoji="1" lang="ko-KR" altLang="en-US" dirty="0"/>
              <a:t>로부터 </a:t>
            </a:r>
            <a:r>
              <a:rPr kumimoji="1" lang="en" altLang="ko-KR" dirty="0"/>
              <a:t>A</a:t>
            </a:r>
            <a:r>
              <a:rPr kumimoji="1" lang="ko-KR" altLang="en-US" dirty="0"/>
              <a:t>로 가는 방향의 </a:t>
            </a:r>
            <a:r>
              <a:rPr kumimoji="1" lang="en" altLang="ko-KR" dirty="0"/>
              <a:t>vector</a:t>
            </a:r>
            <a:r>
              <a:rPr kumimoji="1" lang="ko-KR" altLang="en-US" dirty="0"/>
              <a:t>가 </a:t>
            </a:r>
            <a:r>
              <a:rPr kumimoji="1" lang="en" altLang="ko-KR" dirty="0"/>
              <a:t>N </a:t>
            </a:r>
            <a:r>
              <a:rPr kumimoji="1" lang="ko-KR" altLang="en-US" dirty="0"/>
              <a:t>인데</a:t>
            </a:r>
            <a:r>
              <a:rPr kumimoji="1" lang="en-US" altLang="ko-KR" dirty="0"/>
              <a:t>, </a:t>
            </a:r>
            <a:r>
              <a:rPr kumimoji="1" lang="en" altLang="ko-KR" dirty="0"/>
              <a:t>N</a:t>
            </a:r>
            <a:r>
              <a:rPr kumimoji="1" lang="ko-KR" altLang="en-US" dirty="0"/>
              <a:t>과 </a:t>
            </a:r>
            <a:r>
              <a:rPr kumimoji="1" lang="en" altLang="ko-KR" dirty="0"/>
              <a:t>V</a:t>
            </a:r>
            <a:r>
              <a:rPr kumimoji="1" lang="ko-KR" altLang="en-US" dirty="0"/>
              <a:t>는 서로 수직 이어야 합니다</a:t>
            </a:r>
            <a:r>
              <a:rPr kumimoji="1" lang="en-US" altLang="ko-KR" dirty="0"/>
              <a:t>. </a:t>
            </a:r>
            <a:r>
              <a:rPr kumimoji="1" lang="ko-KR" altLang="en-US" dirty="0"/>
              <a:t>그러나 이런 </a:t>
            </a:r>
            <a:r>
              <a:rPr kumimoji="1" lang="en-US" altLang="ko-KR" dirty="0"/>
              <a:t>V </a:t>
            </a:r>
            <a:r>
              <a:rPr kumimoji="1" lang="en" altLang="ko-KR" dirty="0"/>
              <a:t>vector</a:t>
            </a:r>
            <a:r>
              <a:rPr kumimoji="1" lang="ko-KR" altLang="en-US" dirty="0" err="1"/>
              <a:t>를</a:t>
            </a:r>
            <a:r>
              <a:rPr kumimoji="1" lang="ko-KR" altLang="en-US" dirty="0"/>
              <a:t> </a:t>
            </a:r>
            <a:r>
              <a:rPr kumimoji="1" lang="en" altLang="ko-KR" dirty="0"/>
              <a:t>user</a:t>
            </a:r>
            <a:r>
              <a:rPr kumimoji="1" lang="ko-KR" altLang="en-US" dirty="0"/>
              <a:t>가 직접 계산해서 </a:t>
            </a:r>
            <a:r>
              <a:rPr kumimoji="1" lang="en-US" altLang="ko-KR" dirty="0"/>
              <a:t>camera </a:t>
            </a:r>
            <a:r>
              <a:rPr kumimoji="1" lang="en" altLang="ko-KR" dirty="0"/>
              <a:t>parameter</a:t>
            </a:r>
            <a:r>
              <a:rPr kumimoji="1" lang="ko-KR" altLang="en-US" dirty="0"/>
              <a:t>로 입력하기는 쉽지 않습니다</a:t>
            </a:r>
            <a:r>
              <a:rPr kumimoji="1" lang="en-US" altLang="ko-KR" dirty="0"/>
              <a:t>. </a:t>
            </a:r>
            <a:r>
              <a:rPr kumimoji="1" lang="ko-KR" altLang="en-US" dirty="0"/>
              <a:t>따라서 대충 비슷한 </a:t>
            </a:r>
            <a:r>
              <a:rPr kumimoji="1" lang="en" altLang="ko-KR" dirty="0"/>
              <a:t>v'</a:t>
            </a:r>
            <a:r>
              <a:rPr kumimoji="1" lang="ko-KR" altLang="en-US" dirty="0"/>
              <a:t>을 주고</a:t>
            </a:r>
            <a:r>
              <a:rPr kumimoji="1" lang="en-US" altLang="ko-KR" dirty="0"/>
              <a:t>, </a:t>
            </a:r>
            <a:r>
              <a:rPr kumimoji="1" lang="ko-KR" altLang="en-US" dirty="0"/>
              <a:t>정확한 </a:t>
            </a:r>
            <a:r>
              <a:rPr kumimoji="1" lang="en" altLang="ko-KR" dirty="0"/>
              <a:t>V</a:t>
            </a:r>
            <a:r>
              <a:rPr kumimoji="1" lang="ko-KR" altLang="en-US" dirty="0" err="1"/>
              <a:t>를</a:t>
            </a:r>
            <a:r>
              <a:rPr kumimoji="1" lang="ko-KR" altLang="en-US" dirty="0"/>
              <a:t> 계산하도록 하는 것입니다</a:t>
            </a:r>
            <a:r>
              <a:rPr kumimoji="1" lang="en-US" altLang="ko-KR" dirty="0"/>
              <a:t>. </a:t>
            </a:r>
            <a:r>
              <a:rPr kumimoji="1" lang="ko-KR" altLang="en-US" dirty="0"/>
              <a:t>많은 경우에 </a:t>
            </a:r>
            <a:r>
              <a:rPr kumimoji="1" lang="en" altLang="ko-KR" dirty="0"/>
              <a:t>world space</a:t>
            </a:r>
            <a:r>
              <a:rPr kumimoji="1" lang="ko-KR" altLang="en-US" dirty="0"/>
              <a:t>의 </a:t>
            </a:r>
            <a:r>
              <a:rPr kumimoji="1" lang="en" altLang="ko-KR" dirty="0"/>
              <a:t>y</a:t>
            </a:r>
            <a:r>
              <a:rPr kumimoji="1" lang="ko-KR" altLang="en-US" dirty="0"/>
              <a:t>축 </a:t>
            </a:r>
            <a:r>
              <a:rPr kumimoji="1" lang="en-US" altLang="ko-KR" dirty="0"/>
              <a:t>(0, 1, 0)</a:t>
            </a:r>
            <a:r>
              <a:rPr kumimoji="1" lang="ko-KR" altLang="en-US" dirty="0"/>
              <a:t>이 </a:t>
            </a:r>
            <a:r>
              <a:rPr kumimoji="1" lang="en" altLang="ko-KR" dirty="0"/>
              <a:t>v'</a:t>
            </a:r>
            <a:r>
              <a:rPr kumimoji="1" lang="ko-KR" altLang="en-US" dirty="0"/>
              <a:t>로 사용됩니다</a:t>
            </a:r>
            <a:r>
              <a:rPr kumimoji="1" lang="en-US" altLang="ko-KR" dirty="0"/>
              <a:t>. (</a:t>
            </a:r>
            <a:r>
              <a:rPr kumimoji="1" lang="ko-KR" altLang="en-US" dirty="0"/>
              <a:t>물론 </a:t>
            </a:r>
            <a:r>
              <a:rPr kumimoji="1" lang="en-US" altLang="ko-KR" dirty="0"/>
              <a:t>camera</a:t>
            </a:r>
            <a:r>
              <a:rPr kumimoji="1" lang="ko-KR" altLang="en-US" dirty="0" err="1"/>
              <a:t>를</a:t>
            </a:r>
            <a:r>
              <a:rPr kumimoji="1" lang="ko-KR" altLang="en-US" dirty="0"/>
              <a:t> 거꾸로 들고 있는 경우라면 </a:t>
            </a:r>
            <a:r>
              <a:rPr kumimoji="1" lang="en-US" altLang="ko-KR" dirty="0"/>
              <a:t>–y </a:t>
            </a:r>
            <a:r>
              <a:rPr kumimoji="1" lang="ko-KR" altLang="en-US" dirty="0"/>
              <a:t>축이 더 나을 수도 있겠습니다만</a:t>
            </a:r>
            <a:r>
              <a:rPr kumimoji="1" lang="en-US" altLang="ko-KR" dirty="0"/>
              <a:t>)</a:t>
            </a:r>
          </a:p>
          <a:p>
            <a:pPr marL="228600" indent="-228600">
              <a:buFont typeface="+mj-lt"/>
              <a:buAutoNum type="arabicPeriod"/>
            </a:pPr>
            <a:r>
              <a:rPr kumimoji="1" lang="ko-KR" altLang="en-US" dirty="0"/>
              <a:t>먼저 </a:t>
            </a:r>
            <a:r>
              <a:rPr kumimoji="1" lang="en" altLang="ko-KR" dirty="0"/>
              <a:t>N</a:t>
            </a:r>
            <a:r>
              <a:rPr kumimoji="1" lang="ko-KR" altLang="en-US" dirty="0"/>
              <a:t>은 가장 쉽습니다</a:t>
            </a:r>
            <a:r>
              <a:rPr kumimoji="1" lang="en-US" altLang="ko-KR" dirty="0"/>
              <a:t>. </a:t>
            </a:r>
            <a:r>
              <a:rPr kumimoji="1" lang="en" altLang="ko-KR" dirty="0"/>
              <a:t>P</a:t>
            </a:r>
            <a:r>
              <a:rPr kumimoji="1" lang="ko-KR" altLang="en-US" dirty="0"/>
              <a:t>로부터 </a:t>
            </a:r>
            <a:r>
              <a:rPr kumimoji="1" lang="en" altLang="ko-KR" dirty="0"/>
              <a:t>A</a:t>
            </a:r>
            <a:r>
              <a:rPr kumimoji="1" lang="ko-KR" altLang="en-US" dirty="0"/>
              <a:t>로 가는 </a:t>
            </a:r>
            <a:r>
              <a:rPr kumimoji="1" lang="en" altLang="ko-KR" dirty="0"/>
              <a:t>vector</a:t>
            </a:r>
            <a:r>
              <a:rPr kumimoji="1" lang="ko-KR" altLang="en-US" dirty="0"/>
              <a:t> </a:t>
            </a:r>
            <a:r>
              <a:rPr kumimoji="1" lang="en-US" altLang="ko-KR" dirty="0"/>
              <a:t>A – P </a:t>
            </a:r>
            <a:r>
              <a:rPr kumimoji="1" lang="ko-KR" altLang="en-US" dirty="0" err="1"/>
              <a:t>를</a:t>
            </a:r>
            <a:r>
              <a:rPr kumimoji="1" lang="ko-KR" altLang="en-US" dirty="0"/>
              <a:t> </a:t>
            </a:r>
            <a:r>
              <a:rPr kumimoji="1" lang="en" altLang="ko-KR" dirty="0"/>
              <a:t>small n</a:t>
            </a:r>
            <a:r>
              <a:rPr kumimoji="1" lang="ko-KR" altLang="en-US" dirty="0"/>
              <a:t>이라 하면</a:t>
            </a:r>
            <a:r>
              <a:rPr kumimoji="1" lang="en-US" altLang="ko-KR" dirty="0"/>
              <a:t>, </a:t>
            </a:r>
            <a:r>
              <a:rPr kumimoji="1" lang="en" altLang="ko-KR" dirty="0"/>
              <a:t>n</a:t>
            </a:r>
            <a:r>
              <a:rPr kumimoji="1" lang="ko-KR" altLang="en-US" dirty="0"/>
              <a:t>을 </a:t>
            </a:r>
            <a:r>
              <a:rPr kumimoji="1" lang="en" altLang="ko-KR" dirty="0"/>
              <a:t>normalize</a:t>
            </a:r>
            <a:r>
              <a:rPr kumimoji="1" lang="ko-KR" altLang="en-US" dirty="0"/>
              <a:t>하면 </a:t>
            </a:r>
            <a:r>
              <a:rPr kumimoji="1" lang="en" altLang="ko-KR" dirty="0"/>
              <a:t>N</a:t>
            </a:r>
            <a:r>
              <a:rPr kumimoji="1" lang="ko-KR" altLang="en-US" dirty="0"/>
              <a:t>이 됩니다</a:t>
            </a:r>
            <a:r>
              <a:rPr kumimoji="1" lang="en-US" altLang="ko-KR" dirty="0"/>
              <a:t>. </a:t>
            </a:r>
          </a:p>
          <a:p>
            <a:pPr marL="228600" indent="-228600">
              <a:buFont typeface="+mj-lt"/>
              <a:buAutoNum type="arabicPeriod"/>
            </a:pPr>
            <a:r>
              <a:rPr kumimoji="1" lang="en" altLang="ko-KR" dirty="0"/>
              <a:t>U vector</a:t>
            </a:r>
            <a:r>
              <a:rPr kumimoji="1" lang="ko-KR" altLang="en-US" dirty="0"/>
              <a:t>는 </a:t>
            </a:r>
            <a:r>
              <a:rPr kumimoji="1" lang="en" altLang="ko-KR" dirty="0"/>
              <a:t>V</a:t>
            </a:r>
            <a:r>
              <a:rPr kumimoji="1" lang="ko-KR" altLang="en-US" dirty="0"/>
              <a:t>와 </a:t>
            </a:r>
            <a:r>
              <a:rPr kumimoji="1" lang="en" altLang="ko-KR" dirty="0"/>
              <a:t>N</a:t>
            </a:r>
            <a:r>
              <a:rPr kumimoji="1" lang="ko-KR" altLang="en-US" dirty="0"/>
              <a:t>에 모두 수직입니다</a:t>
            </a:r>
            <a:r>
              <a:rPr kumimoji="1" lang="en-US" altLang="ko-KR" dirty="0"/>
              <a:t>.</a:t>
            </a:r>
            <a:r>
              <a:rPr kumimoji="1" lang="ko-KR" altLang="en-US" dirty="0"/>
              <a:t> 우리는 </a:t>
            </a:r>
            <a:r>
              <a:rPr kumimoji="1" lang="en" altLang="ko-KR" dirty="0"/>
              <a:t>n</a:t>
            </a:r>
            <a:r>
              <a:rPr kumimoji="1" lang="ko-KR" altLang="en-US" dirty="0"/>
              <a:t>과 </a:t>
            </a:r>
            <a:r>
              <a:rPr kumimoji="1" lang="en" altLang="ko-KR" dirty="0"/>
              <a:t>v'</a:t>
            </a:r>
            <a:r>
              <a:rPr kumimoji="1" lang="ko-KR" altLang="en-US" dirty="0"/>
              <a:t>을 </a:t>
            </a:r>
            <a:r>
              <a:rPr kumimoji="1" lang="en" altLang="ko-KR" dirty="0"/>
              <a:t>cross product</a:t>
            </a:r>
            <a:r>
              <a:rPr kumimoji="1" lang="ko-KR" altLang="en-US" dirty="0"/>
              <a:t>하여 </a:t>
            </a:r>
            <a:r>
              <a:rPr kumimoji="1" lang="en" altLang="ko-KR" dirty="0"/>
              <a:t>small u</a:t>
            </a:r>
            <a:r>
              <a:rPr kumimoji="1" lang="ko-KR" altLang="en-US" dirty="0" err="1"/>
              <a:t>를</a:t>
            </a:r>
            <a:r>
              <a:rPr kumimoji="1" lang="ko-KR" altLang="en-US" dirty="0"/>
              <a:t> 구하고</a:t>
            </a:r>
            <a:r>
              <a:rPr kumimoji="1" lang="en-US" altLang="ko-KR" dirty="0"/>
              <a:t>, </a:t>
            </a:r>
            <a:r>
              <a:rPr kumimoji="1" lang="ko-KR" altLang="en-US" dirty="0"/>
              <a:t>이를 </a:t>
            </a:r>
            <a:r>
              <a:rPr kumimoji="1" lang="en" altLang="ko-KR" dirty="0"/>
              <a:t>normalize</a:t>
            </a:r>
            <a:r>
              <a:rPr kumimoji="1" lang="ko-KR" altLang="en-US" dirty="0"/>
              <a:t>하여 </a:t>
            </a:r>
            <a:r>
              <a:rPr kumimoji="1" lang="en" altLang="ko-KR" dirty="0"/>
              <a:t>U</a:t>
            </a:r>
            <a:r>
              <a:rPr kumimoji="1" lang="ko-KR" altLang="en-US" dirty="0" err="1"/>
              <a:t>를</a:t>
            </a:r>
            <a:r>
              <a:rPr kumimoji="1" lang="ko-KR" altLang="en-US" dirty="0"/>
              <a:t> 구합니다</a:t>
            </a:r>
            <a:r>
              <a:rPr kumimoji="1" lang="en-US" altLang="ko-KR" dirty="0"/>
              <a:t>.  </a:t>
            </a:r>
            <a:r>
              <a:rPr kumimoji="1" lang="ko-KR" altLang="en-US" dirty="0"/>
              <a:t>좀 자세히 보면 이상한 점을 발견할 수 있는데요</a:t>
            </a:r>
            <a:r>
              <a:rPr kumimoji="1" lang="en-US" altLang="ko-KR" dirty="0"/>
              <a:t>. </a:t>
            </a:r>
            <a:r>
              <a:rPr kumimoji="1" lang="en" altLang="ko-KR" dirty="0"/>
              <a:t>UVN </a:t>
            </a:r>
            <a:r>
              <a:rPr kumimoji="1" lang="ko-KR" altLang="en-US" dirty="0" err="1"/>
              <a:t>좌표계</a:t>
            </a:r>
            <a:r>
              <a:rPr kumimoji="1" lang="ko-KR" altLang="en-US" dirty="0"/>
              <a:t> 이므로 </a:t>
            </a:r>
            <a:r>
              <a:rPr kumimoji="1" lang="en" altLang="ko-KR" dirty="0"/>
              <a:t>U</a:t>
            </a:r>
            <a:r>
              <a:rPr kumimoji="1" lang="ko-KR" altLang="en-US" dirty="0" err="1"/>
              <a:t>를</a:t>
            </a:r>
            <a:r>
              <a:rPr kumimoji="1" lang="ko-KR" altLang="en-US" dirty="0"/>
              <a:t> 구하려면 </a:t>
            </a:r>
            <a:r>
              <a:rPr kumimoji="1" lang="en" altLang="ko-KR" dirty="0"/>
              <a:t>N x V</a:t>
            </a:r>
            <a:r>
              <a:rPr kumimoji="1" lang="ko-KR" altLang="en-US" dirty="0"/>
              <a:t>가 아니라 </a:t>
            </a:r>
            <a:r>
              <a:rPr kumimoji="1" lang="en" altLang="ko-KR" dirty="0"/>
              <a:t>V x N</a:t>
            </a:r>
            <a:r>
              <a:rPr kumimoji="1" lang="ko-KR" altLang="en-US" dirty="0"/>
              <a:t>을 해야 하는게 아닌가 하는 생각이 들 것입니다</a:t>
            </a:r>
            <a:r>
              <a:rPr kumimoji="1" lang="en-US" altLang="ko-KR" dirty="0"/>
              <a:t>. </a:t>
            </a:r>
            <a:r>
              <a:rPr kumimoji="1" lang="ko-KR" altLang="en-US" dirty="0"/>
              <a:t>그런데 그것은 오른손 좌표계의 경우입니다</a:t>
            </a:r>
            <a:r>
              <a:rPr kumimoji="1" lang="en-US" altLang="ko-KR" dirty="0"/>
              <a:t>. </a:t>
            </a:r>
            <a:r>
              <a:rPr kumimoji="1" lang="ko-KR" altLang="en-US" dirty="0"/>
              <a:t>앞에서 보았듯이 </a:t>
            </a:r>
            <a:r>
              <a:rPr kumimoji="1" lang="en" altLang="ko-KR" dirty="0"/>
              <a:t>camera space UVN</a:t>
            </a:r>
            <a:r>
              <a:rPr kumimoji="1" lang="ko-KR" altLang="en-US" dirty="0"/>
              <a:t>은 왼손 </a:t>
            </a:r>
            <a:r>
              <a:rPr kumimoji="1" lang="ko-KR" altLang="en-US" dirty="0" err="1"/>
              <a:t>좌표계이기</a:t>
            </a:r>
            <a:r>
              <a:rPr kumimoji="1" lang="ko-KR" altLang="en-US" dirty="0"/>
              <a:t> 때문에 </a:t>
            </a:r>
            <a:r>
              <a:rPr kumimoji="1" lang="en" altLang="ko-KR" dirty="0"/>
              <a:t>V x N </a:t>
            </a:r>
            <a:r>
              <a:rPr kumimoji="1" lang="ko-KR" altLang="en-US" dirty="0"/>
              <a:t>의 반대 방향인 </a:t>
            </a:r>
            <a:r>
              <a:rPr kumimoji="1" lang="en" altLang="ko-KR" dirty="0"/>
              <a:t>N x V</a:t>
            </a:r>
            <a:r>
              <a:rPr kumimoji="1" lang="ko-KR" altLang="en-US" dirty="0" err="1"/>
              <a:t>를</a:t>
            </a:r>
            <a:r>
              <a:rPr kumimoji="1" lang="ko-KR" altLang="en-US" dirty="0"/>
              <a:t> 계산하여 </a:t>
            </a:r>
            <a:r>
              <a:rPr kumimoji="1" lang="en" altLang="ko-KR" dirty="0"/>
              <a:t>U</a:t>
            </a:r>
            <a:r>
              <a:rPr kumimoji="1" lang="ko-KR" altLang="en-US" dirty="0" err="1"/>
              <a:t>를</a:t>
            </a:r>
            <a:r>
              <a:rPr kumimoji="1" lang="ko-KR" altLang="en-US" dirty="0"/>
              <a:t> 구하였습니다</a:t>
            </a:r>
            <a:r>
              <a:rPr kumimoji="1" lang="en-US" altLang="ko-KR" dirty="0"/>
              <a:t>. </a:t>
            </a:r>
          </a:p>
          <a:p>
            <a:pPr marL="228600" indent="-228600">
              <a:buFont typeface="+mj-lt"/>
              <a:buAutoNum type="arabicPeriod"/>
            </a:pPr>
            <a:r>
              <a:rPr kumimoji="1" lang="ko-KR" altLang="en-US" dirty="0"/>
              <a:t>이제 </a:t>
            </a:r>
            <a:r>
              <a:rPr kumimoji="1" lang="en" altLang="ko-KR" dirty="0"/>
              <a:t>N</a:t>
            </a:r>
            <a:r>
              <a:rPr kumimoji="1" lang="ko-KR" altLang="en-US" dirty="0"/>
              <a:t>과 </a:t>
            </a:r>
            <a:r>
              <a:rPr kumimoji="1" lang="en" altLang="ko-KR" dirty="0"/>
              <a:t>U</a:t>
            </a:r>
            <a:r>
              <a:rPr kumimoji="1" lang="ko-KR" altLang="en-US" dirty="0"/>
              <a:t>가 정해졌으니까</a:t>
            </a:r>
            <a:r>
              <a:rPr kumimoji="1" lang="en-US" altLang="ko-KR" dirty="0"/>
              <a:t>, </a:t>
            </a:r>
            <a:r>
              <a:rPr kumimoji="1" lang="ko-KR" altLang="en-US" dirty="0"/>
              <a:t>정확한 </a:t>
            </a:r>
            <a:r>
              <a:rPr kumimoji="1" lang="en" altLang="ko-KR" dirty="0"/>
              <a:t>V</a:t>
            </a:r>
            <a:r>
              <a:rPr kumimoji="1" lang="ko-KR" altLang="en-US" dirty="0" err="1"/>
              <a:t>를</a:t>
            </a:r>
            <a:r>
              <a:rPr kumimoji="1" lang="ko-KR" altLang="en-US" dirty="0"/>
              <a:t> 구할 수 있습니다</a:t>
            </a:r>
            <a:r>
              <a:rPr kumimoji="1" lang="en-US" altLang="ko-KR" dirty="0"/>
              <a:t>. </a:t>
            </a:r>
            <a:r>
              <a:rPr kumimoji="1" lang="en" altLang="ko-KR" dirty="0"/>
              <a:t>u x n</a:t>
            </a:r>
            <a:r>
              <a:rPr kumimoji="1" lang="ko-KR" altLang="en-US" dirty="0"/>
              <a:t>을 하여 </a:t>
            </a:r>
            <a:r>
              <a:rPr kumimoji="1" lang="en" altLang="ko-KR" dirty="0"/>
              <a:t>v</a:t>
            </a:r>
            <a:r>
              <a:rPr kumimoji="1" lang="ko-KR" altLang="en-US" dirty="0" err="1"/>
              <a:t>를</a:t>
            </a:r>
            <a:r>
              <a:rPr kumimoji="1" lang="ko-KR" altLang="en-US" dirty="0"/>
              <a:t> 구하고 이를 </a:t>
            </a:r>
            <a:r>
              <a:rPr kumimoji="1" lang="en" altLang="ko-KR" dirty="0"/>
              <a:t>normalize</a:t>
            </a:r>
            <a:r>
              <a:rPr kumimoji="1" lang="ko-KR" altLang="en-US" dirty="0"/>
              <a:t>하면 </a:t>
            </a:r>
            <a:r>
              <a:rPr kumimoji="1" lang="en" altLang="ko-KR" dirty="0"/>
              <a:t>V</a:t>
            </a:r>
            <a:r>
              <a:rPr kumimoji="1" lang="ko-KR" altLang="en-US" dirty="0"/>
              <a:t>가 됩니다</a:t>
            </a:r>
            <a:r>
              <a:rPr kumimoji="1" lang="en-US" altLang="ko-KR" dirty="0"/>
              <a:t>. </a:t>
            </a:r>
            <a:r>
              <a:rPr kumimoji="1" lang="ko-KR" altLang="en-US" dirty="0"/>
              <a:t>위와 마찬가지로 오른손 좌표계와는 반대 방향으로 </a:t>
            </a:r>
            <a:r>
              <a:rPr kumimoji="1" lang="en" altLang="ko-KR" dirty="0"/>
              <a:t>cross product</a:t>
            </a:r>
            <a:r>
              <a:rPr kumimoji="1" lang="ko-KR" altLang="en-US" dirty="0" err="1"/>
              <a:t>를</a:t>
            </a:r>
            <a:r>
              <a:rPr kumimoji="1" lang="ko-KR" altLang="en-US" dirty="0"/>
              <a:t> 계산하기 때문에 </a:t>
            </a:r>
            <a:r>
              <a:rPr kumimoji="1" lang="en-US" altLang="ko-KR" dirty="0"/>
              <a:t>n x u </a:t>
            </a:r>
            <a:r>
              <a:rPr kumimoji="1" lang="ko-KR" altLang="en-US" dirty="0"/>
              <a:t>가 아니라 </a:t>
            </a:r>
            <a:r>
              <a:rPr kumimoji="1" lang="en-US" altLang="ko-KR" dirty="0"/>
              <a:t>u x n</a:t>
            </a:r>
            <a:r>
              <a:rPr kumimoji="1" lang="ko-KR" altLang="en-US" dirty="0"/>
              <a:t>을 계산합니다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378868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mj-lt"/>
              <a:buNone/>
            </a:pPr>
            <a:r>
              <a:rPr kumimoji="1" lang="en" altLang="ko-KR" dirty="0"/>
              <a:t>View space</a:t>
            </a:r>
            <a:r>
              <a:rPr kumimoji="1" lang="ko-KR" altLang="en-US" dirty="0"/>
              <a:t>의 </a:t>
            </a:r>
            <a:r>
              <a:rPr kumimoji="1" lang="en" altLang="ko-KR" dirty="0"/>
              <a:t>UVN </a:t>
            </a:r>
            <a:r>
              <a:rPr kumimoji="1" lang="ko-KR" altLang="en-US" dirty="0"/>
              <a:t>축이 결정되었으면</a:t>
            </a:r>
            <a:r>
              <a:rPr kumimoji="1" lang="en-US" altLang="ko-KR" dirty="0"/>
              <a:t>, </a:t>
            </a:r>
            <a:r>
              <a:rPr kumimoji="1" lang="en" altLang="ko-KR" dirty="0"/>
              <a:t>world space</a:t>
            </a:r>
            <a:r>
              <a:rPr kumimoji="1" lang="ko-KR" altLang="en-US" dirty="0"/>
              <a:t>에서 </a:t>
            </a:r>
            <a:r>
              <a:rPr kumimoji="1" lang="en" altLang="ko-KR" dirty="0"/>
              <a:t>view space</a:t>
            </a:r>
            <a:r>
              <a:rPr kumimoji="1" lang="ko-KR" altLang="en-US" dirty="0"/>
              <a:t>로의 좌표변환이 가능해 집니다</a:t>
            </a:r>
            <a:r>
              <a:rPr kumimoji="1" lang="en-US" altLang="ko-KR" dirty="0"/>
              <a:t>. </a:t>
            </a:r>
            <a:r>
              <a:rPr kumimoji="1" lang="ko-KR" altLang="en-US" dirty="0"/>
              <a:t>이제 우리는 </a:t>
            </a:r>
            <a:r>
              <a:rPr kumimoji="1" lang="en-US" altLang="ko-KR" dirty="0"/>
              <a:t>Viewing </a:t>
            </a:r>
            <a:r>
              <a:rPr kumimoji="1" lang="en" altLang="ko-KR" dirty="0"/>
              <a:t>Pipeline </a:t>
            </a:r>
            <a:r>
              <a:rPr kumimoji="1" lang="ko-KR" altLang="en-US" dirty="0"/>
              <a:t>에서 언급했던 </a:t>
            </a:r>
            <a:r>
              <a:rPr kumimoji="1" lang="en" altLang="ko-KR" dirty="0"/>
              <a:t>view matrix</a:t>
            </a:r>
            <a:r>
              <a:rPr kumimoji="1" lang="ko-KR" altLang="en-US" dirty="0" err="1"/>
              <a:t>를</a:t>
            </a:r>
            <a:r>
              <a:rPr kumimoji="1" lang="ko-KR" altLang="en-US" dirty="0"/>
              <a:t> 결정할 수 있게 되었습니다</a:t>
            </a:r>
            <a:r>
              <a:rPr kumimoji="1" lang="en-US" altLang="ko-KR" dirty="0"/>
              <a:t>. </a:t>
            </a:r>
          </a:p>
          <a:p>
            <a:pPr marL="228600" indent="-228600">
              <a:buFont typeface="+mj-lt"/>
              <a:buAutoNum type="arabicPeriod"/>
            </a:pPr>
            <a:r>
              <a:rPr kumimoji="1" lang="ko-KR" altLang="en-US" dirty="0"/>
              <a:t>먼저 앞</a:t>
            </a:r>
            <a:r>
              <a:rPr kumimoji="1" lang="en-US" altLang="ko-KR" dirty="0"/>
              <a:t> slide</a:t>
            </a:r>
            <a:r>
              <a:rPr kumimoji="1" lang="ko-KR" altLang="en-US" dirty="0"/>
              <a:t>에서 설명한 방법으로 </a:t>
            </a:r>
            <a:r>
              <a:rPr kumimoji="1" lang="en" altLang="ko-KR" dirty="0"/>
              <a:t>U, V, N</a:t>
            </a:r>
            <a:r>
              <a:rPr kumimoji="1" lang="ko-KR" altLang="en-US" dirty="0"/>
              <a:t>이 구해졌습니다</a:t>
            </a:r>
            <a:r>
              <a:rPr kumimoji="1" lang="en-US" altLang="ko-KR" dirty="0"/>
              <a:t>. </a:t>
            </a:r>
            <a:r>
              <a:rPr kumimoji="1" lang="ko-KR" altLang="en-US" dirty="0"/>
              <a:t>또 </a:t>
            </a:r>
            <a:r>
              <a:rPr kumimoji="1" lang="en" altLang="ko-KR" dirty="0"/>
              <a:t>COP P</a:t>
            </a:r>
            <a:r>
              <a:rPr kumimoji="1" lang="ko-KR" altLang="en-US" dirty="0"/>
              <a:t>의 좌표도 주어졌습니다</a:t>
            </a:r>
            <a:r>
              <a:rPr kumimoji="1" lang="en-US" altLang="ko-KR" dirty="0"/>
              <a:t>. </a:t>
            </a:r>
            <a:r>
              <a:rPr kumimoji="1" lang="ko-KR" altLang="en-US" dirty="0"/>
              <a:t>이 때 </a:t>
            </a:r>
            <a:r>
              <a:rPr kumimoji="1" lang="en" altLang="ko-KR" dirty="0"/>
              <a:t>P</a:t>
            </a:r>
            <a:r>
              <a:rPr kumimoji="1" lang="ko-KR" altLang="en-US" dirty="0"/>
              <a:t>와 </a:t>
            </a:r>
            <a:r>
              <a:rPr kumimoji="1" lang="en" altLang="ko-KR" dirty="0"/>
              <a:t>UVN</a:t>
            </a:r>
            <a:r>
              <a:rPr kumimoji="1" lang="ko-KR" altLang="en-US" dirty="0"/>
              <a:t>의 모든 좌표들은 </a:t>
            </a:r>
            <a:r>
              <a:rPr kumimoji="1" lang="en" altLang="ko-KR" dirty="0"/>
              <a:t>world space</a:t>
            </a:r>
            <a:r>
              <a:rPr kumimoji="1" lang="ko-KR" altLang="en-US" dirty="0" err="1"/>
              <a:t>를</a:t>
            </a:r>
            <a:r>
              <a:rPr kumimoji="1" lang="ko-KR" altLang="en-US" dirty="0"/>
              <a:t> 기준으로 표현된 것입니다</a:t>
            </a:r>
            <a:r>
              <a:rPr kumimoji="1" lang="en-US" altLang="ko-KR" dirty="0"/>
              <a:t>. </a:t>
            </a:r>
            <a:r>
              <a:rPr kumimoji="1" lang="ko-KR" altLang="en-US" dirty="0"/>
              <a:t>또</a:t>
            </a:r>
            <a:r>
              <a:rPr kumimoji="1" lang="en-US" altLang="ko-KR" dirty="0"/>
              <a:t>, </a:t>
            </a:r>
            <a:r>
              <a:rPr kumimoji="1" lang="ko-KR" altLang="en-US" dirty="0"/>
              <a:t>모든 </a:t>
            </a:r>
            <a:r>
              <a:rPr kumimoji="1" lang="en" altLang="ko-KR" dirty="0"/>
              <a:t>UVN</a:t>
            </a:r>
            <a:r>
              <a:rPr kumimoji="1" lang="ko-KR" altLang="en-US" dirty="0"/>
              <a:t>은 모두 </a:t>
            </a:r>
            <a:r>
              <a:rPr kumimoji="1" lang="en" altLang="ko-KR" dirty="0"/>
              <a:t>unit vector</a:t>
            </a:r>
            <a:r>
              <a:rPr kumimoji="1" lang="ko-KR" altLang="en-US" dirty="0"/>
              <a:t>들입니다</a:t>
            </a:r>
            <a:r>
              <a:rPr kumimoji="1" lang="en-US" altLang="ko-KR" dirty="0"/>
              <a:t>. </a:t>
            </a:r>
          </a:p>
          <a:p>
            <a:pPr marL="228600" indent="-228600">
              <a:buFont typeface="+mj-lt"/>
              <a:buAutoNum type="arabicPeriod"/>
            </a:pPr>
            <a:r>
              <a:rPr kumimoji="1" lang="ko-KR" altLang="en-US" dirty="0"/>
              <a:t>이전에 공부한 </a:t>
            </a:r>
            <a:r>
              <a:rPr kumimoji="1" lang="en" altLang="ko-KR" dirty="0"/>
              <a:t>change-of-frame </a:t>
            </a:r>
            <a:r>
              <a:rPr kumimoji="1" lang="ko-KR" altLang="en-US" dirty="0"/>
              <a:t>에 따르면</a:t>
            </a:r>
            <a:r>
              <a:rPr kumimoji="1" lang="en-US" altLang="ko-KR" dirty="0"/>
              <a:t>, </a:t>
            </a:r>
            <a:r>
              <a:rPr kumimoji="1" lang="en" altLang="ko-KR" dirty="0"/>
              <a:t>view coordinates</a:t>
            </a:r>
            <a:r>
              <a:rPr kumimoji="1" lang="ko-KR" altLang="en-US" dirty="0"/>
              <a:t>로 </a:t>
            </a:r>
            <a:r>
              <a:rPr kumimoji="1" lang="ko-KR" altLang="en-US" dirty="0" err="1"/>
              <a:t>부터</a:t>
            </a:r>
            <a:r>
              <a:rPr kumimoji="1" lang="ko-KR" altLang="en-US" dirty="0"/>
              <a:t> </a:t>
            </a:r>
            <a:r>
              <a:rPr kumimoji="1" lang="en" altLang="ko-KR" dirty="0"/>
              <a:t>world coordinates</a:t>
            </a:r>
            <a:r>
              <a:rPr kumimoji="1" lang="ko-KR" altLang="en-US" dirty="0"/>
              <a:t>로 변환하는 </a:t>
            </a:r>
            <a:r>
              <a:rPr kumimoji="1" lang="en" altLang="ko-KR" dirty="0"/>
              <a:t>transformation </a:t>
            </a:r>
            <a:r>
              <a:rPr kumimoji="1" lang="en" altLang="ko-KR" dirty="0" err="1"/>
              <a:t>T_cw</a:t>
            </a:r>
            <a:r>
              <a:rPr kumimoji="1" lang="ko-KR" altLang="en-US" dirty="0"/>
              <a:t>는 이와 같이 주어집니다</a:t>
            </a:r>
            <a:r>
              <a:rPr kumimoji="1" lang="en-US" altLang="ko-KR" dirty="0"/>
              <a:t>. </a:t>
            </a:r>
            <a:r>
              <a:rPr kumimoji="1" lang="en" altLang="ko-KR" dirty="0" err="1"/>
              <a:t>T_cw</a:t>
            </a:r>
            <a:r>
              <a:rPr kumimoji="1" lang="en" altLang="ko-KR" dirty="0"/>
              <a:t> = </a:t>
            </a:r>
            <a:r>
              <a:rPr kumimoji="1" lang="en" altLang="ko-KR" dirty="0" err="1"/>
              <a:t>T_p</a:t>
            </a:r>
            <a:r>
              <a:rPr kumimoji="1" lang="en" altLang="ko-KR" dirty="0"/>
              <a:t> R </a:t>
            </a:r>
            <a:r>
              <a:rPr kumimoji="1" lang="ko-KR" altLang="en-US" dirty="0"/>
              <a:t>인데</a:t>
            </a:r>
            <a:r>
              <a:rPr kumimoji="1" lang="en-US" altLang="ko-KR" dirty="0"/>
              <a:t>, </a:t>
            </a:r>
            <a:r>
              <a:rPr kumimoji="1" lang="en" altLang="ko-KR" dirty="0"/>
              <a:t>UVN vector</a:t>
            </a:r>
            <a:r>
              <a:rPr kumimoji="1" lang="ko-KR" altLang="en-US" dirty="0"/>
              <a:t>들과 </a:t>
            </a:r>
            <a:r>
              <a:rPr kumimoji="1" lang="en" altLang="ko-KR" dirty="0"/>
              <a:t>P</a:t>
            </a:r>
            <a:r>
              <a:rPr kumimoji="1" lang="ko-KR" altLang="en-US" dirty="0"/>
              <a:t>의 </a:t>
            </a:r>
            <a:r>
              <a:rPr kumimoji="1" lang="en" altLang="ko-KR" dirty="0"/>
              <a:t>coordinates</a:t>
            </a:r>
            <a:r>
              <a:rPr kumimoji="1" lang="ko-KR" altLang="en-US" dirty="0" err="1"/>
              <a:t>를</a:t>
            </a:r>
            <a:r>
              <a:rPr kumimoji="1" lang="ko-KR" altLang="en-US" dirty="0"/>
              <a:t> </a:t>
            </a:r>
            <a:r>
              <a:rPr kumimoji="1" lang="en" altLang="ko-KR" dirty="0"/>
              <a:t>matrix</a:t>
            </a:r>
            <a:r>
              <a:rPr kumimoji="1" lang="ko-KR" altLang="en-US" dirty="0"/>
              <a:t>의 각 </a:t>
            </a:r>
            <a:r>
              <a:rPr kumimoji="1" lang="en" altLang="ko-KR" dirty="0"/>
              <a:t>column</a:t>
            </a:r>
            <a:r>
              <a:rPr kumimoji="1" lang="ko-KR" altLang="en-US" dirty="0" err="1"/>
              <a:t>으로</a:t>
            </a:r>
            <a:r>
              <a:rPr kumimoji="1" lang="ko-KR" altLang="en-US" dirty="0"/>
              <a:t> 배치하는 일반적인 “</a:t>
            </a:r>
            <a:r>
              <a:rPr kumimoji="1" lang="en" altLang="ko-KR" dirty="0"/>
              <a:t>rotation-before-translation" </a:t>
            </a:r>
            <a:r>
              <a:rPr kumimoji="1" lang="ko-KR" altLang="en-US" dirty="0"/>
              <a:t>형태의 </a:t>
            </a:r>
            <a:r>
              <a:rPr kumimoji="1" lang="en" altLang="ko-KR" dirty="0"/>
              <a:t>matrix </a:t>
            </a:r>
            <a:r>
              <a:rPr kumimoji="1" lang="ko-KR" altLang="en-US" dirty="0"/>
              <a:t>입니다</a:t>
            </a:r>
            <a:r>
              <a:rPr kumimoji="1" lang="en-US" altLang="ko-KR" dirty="0"/>
              <a:t>. </a:t>
            </a:r>
          </a:p>
          <a:p>
            <a:pPr marL="228600" indent="-228600">
              <a:buFont typeface="+mj-lt"/>
              <a:buAutoNum type="arabicPeriod"/>
            </a:pPr>
            <a:r>
              <a:rPr kumimoji="1" lang="ko-KR" altLang="en-US" dirty="0"/>
              <a:t>우리의 원래 목표는 위와 반대 방향인 </a:t>
            </a:r>
            <a:r>
              <a:rPr kumimoji="1" lang="en-US" altLang="ko-KR" dirty="0"/>
              <a:t>"</a:t>
            </a:r>
            <a:r>
              <a:rPr kumimoji="1" lang="en" altLang="ko-KR" dirty="0"/>
              <a:t>world to view space" </a:t>
            </a:r>
            <a:r>
              <a:rPr kumimoji="1" lang="ko-KR" altLang="en-US" dirty="0"/>
              <a:t>였으므로</a:t>
            </a:r>
            <a:r>
              <a:rPr kumimoji="1" lang="en-US" altLang="ko-KR" dirty="0"/>
              <a:t>, </a:t>
            </a:r>
            <a:r>
              <a:rPr kumimoji="1" lang="en" altLang="ko-KR" dirty="0" err="1"/>
              <a:t>T_wc</a:t>
            </a:r>
            <a:r>
              <a:rPr kumimoji="1" lang="en" altLang="ko-KR" dirty="0"/>
              <a:t> matrix</a:t>
            </a:r>
            <a:r>
              <a:rPr kumimoji="1" lang="ko-KR" altLang="en-US" dirty="0"/>
              <a:t>는 </a:t>
            </a:r>
            <a:r>
              <a:rPr kumimoji="1" lang="en" altLang="ko-KR" dirty="0" err="1"/>
              <a:t>T_cw</a:t>
            </a:r>
            <a:r>
              <a:rPr kumimoji="1" lang="ko-KR" altLang="en-US" dirty="0"/>
              <a:t>의 </a:t>
            </a:r>
            <a:r>
              <a:rPr kumimoji="1" lang="en" altLang="ko-KR" dirty="0"/>
              <a:t>inverse</a:t>
            </a:r>
            <a:r>
              <a:rPr kumimoji="1" lang="ko-KR" altLang="en-US" dirty="0" err="1"/>
              <a:t>를</a:t>
            </a:r>
            <a:r>
              <a:rPr kumimoji="1" lang="ko-KR" altLang="en-US" dirty="0"/>
              <a:t> 이와 같이 구하면 됩니다</a:t>
            </a:r>
            <a:r>
              <a:rPr kumimoji="1" lang="en-US" altLang="ko-KR" dirty="0"/>
              <a:t>. </a:t>
            </a:r>
            <a:r>
              <a:rPr kumimoji="1" lang="en" altLang="ko-KR" dirty="0"/>
              <a:t>Rotation matrix</a:t>
            </a:r>
            <a:r>
              <a:rPr kumimoji="1" lang="ko-KR" altLang="en-US" dirty="0"/>
              <a:t>의 </a:t>
            </a:r>
            <a:r>
              <a:rPr kumimoji="1" lang="en" altLang="ko-KR" dirty="0"/>
              <a:t>inverse</a:t>
            </a:r>
            <a:r>
              <a:rPr kumimoji="1" lang="ko-KR" altLang="en-US" dirty="0"/>
              <a:t>는 그 </a:t>
            </a:r>
            <a:r>
              <a:rPr kumimoji="1" lang="en" altLang="ko-KR" dirty="0"/>
              <a:t>matrix</a:t>
            </a:r>
            <a:r>
              <a:rPr kumimoji="1" lang="ko-KR" altLang="en-US" dirty="0"/>
              <a:t>의 </a:t>
            </a:r>
            <a:r>
              <a:rPr kumimoji="1" lang="en" altLang="ko-KR" dirty="0"/>
              <a:t>transpose</a:t>
            </a:r>
            <a:r>
              <a:rPr kumimoji="1" lang="ko-KR" altLang="en-US" dirty="0"/>
              <a:t>와 같고</a:t>
            </a:r>
            <a:r>
              <a:rPr kumimoji="1" lang="en-US" altLang="ko-KR" dirty="0"/>
              <a:t>, </a:t>
            </a:r>
            <a:r>
              <a:rPr kumimoji="1" lang="en" altLang="ko-KR" dirty="0"/>
              <a:t>translation matrix</a:t>
            </a:r>
            <a:r>
              <a:rPr kumimoji="1" lang="ko-KR" altLang="en-US" dirty="0"/>
              <a:t>의 </a:t>
            </a:r>
            <a:r>
              <a:rPr kumimoji="1" lang="en" altLang="ko-KR" dirty="0"/>
              <a:t>inverse</a:t>
            </a:r>
            <a:r>
              <a:rPr kumimoji="1" lang="ko-KR" altLang="en-US" dirty="0"/>
              <a:t>는 벡터 방향을 반대로 하면 된다는 것을 기억하면 쉽게 이해할 수 있습니다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15</a:t>
            </a:fld>
            <a:endParaRPr lang="ko-KR" altLang="en-US"/>
          </a:p>
        </p:txBody>
      </p:sp>
    </p:spTree>
    <p:extLst>
      <p:ext uri="{BB962C8B-B14F-4D97-AF65-F5344CB8AC3E}">
        <p14:creationId xmlns:p14="http://schemas.microsoft.com/office/powerpoint/2010/main" val="898180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앞에서 설명한 과정을 실제 예로 살펴보도록 합니다</a:t>
            </a:r>
            <a:r>
              <a:rPr kumimoji="1" lang="en-US" altLang="ko-KR" dirty="0"/>
              <a:t>. </a:t>
            </a:r>
            <a:r>
              <a:rPr kumimoji="1" lang="ko-KR" altLang="en-US" dirty="0"/>
              <a:t>계산을 간단히 하기 위해 </a:t>
            </a:r>
            <a:r>
              <a:rPr kumimoji="1" lang="en" altLang="ko-KR" dirty="0"/>
              <a:t>COP</a:t>
            </a:r>
            <a:r>
              <a:rPr kumimoji="1" lang="ko-KR" altLang="en-US" dirty="0"/>
              <a:t>인 </a:t>
            </a:r>
            <a:r>
              <a:rPr kumimoji="1" lang="en" altLang="ko-KR" dirty="0"/>
              <a:t>P</a:t>
            </a:r>
            <a:r>
              <a:rPr kumimoji="1" lang="ko-KR" altLang="en-US" dirty="0"/>
              <a:t>는 </a:t>
            </a:r>
            <a:r>
              <a:rPr kumimoji="1" lang="en" altLang="ko-KR" dirty="0"/>
              <a:t>world coordinates</a:t>
            </a:r>
            <a:r>
              <a:rPr kumimoji="1" lang="ko-KR" altLang="en-US" dirty="0"/>
              <a:t>로 </a:t>
            </a:r>
            <a:r>
              <a:rPr kumimoji="1" lang="en-US" altLang="ko-KR" dirty="0"/>
              <a:t>(0, 0, 5) </a:t>
            </a:r>
            <a:r>
              <a:rPr kumimoji="1" lang="ko-KR" altLang="en-US" dirty="0"/>
              <a:t>즉 </a:t>
            </a:r>
            <a:r>
              <a:rPr kumimoji="1" lang="en-US" altLang="ko-KR" dirty="0"/>
              <a:t>+</a:t>
            </a:r>
            <a:r>
              <a:rPr kumimoji="1" lang="en" altLang="ko-KR" dirty="0"/>
              <a:t>z </a:t>
            </a:r>
            <a:r>
              <a:rPr kumimoji="1" lang="ko-KR" altLang="en-US" dirty="0"/>
              <a:t>축 상에 있고</a:t>
            </a:r>
            <a:r>
              <a:rPr kumimoji="1" lang="en-US" altLang="ko-KR" dirty="0"/>
              <a:t>, </a:t>
            </a:r>
            <a:r>
              <a:rPr kumimoji="1" lang="en" altLang="ko-KR" dirty="0"/>
              <a:t>camera</a:t>
            </a:r>
            <a:r>
              <a:rPr kumimoji="1" lang="ko-KR" altLang="en-US" dirty="0"/>
              <a:t>는 현재 </a:t>
            </a:r>
            <a:r>
              <a:rPr kumimoji="1" lang="en" altLang="ko-KR" dirty="0"/>
              <a:t>world space</a:t>
            </a:r>
            <a:r>
              <a:rPr kumimoji="1" lang="ko-KR" altLang="en-US" dirty="0"/>
              <a:t>의 원점을 보고 있다고</a:t>
            </a:r>
            <a:r>
              <a:rPr kumimoji="1" lang="en-US" altLang="ko-KR" dirty="0"/>
              <a:t>, </a:t>
            </a:r>
            <a:r>
              <a:rPr kumimoji="1" lang="ko-KR" altLang="en-US" dirty="0"/>
              <a:t>즉</a:t>
            </a:r>
            <a:r>
              <a:rPr kumimoji="1" lang="en-US" altLang="ko-KR" dirty="0"/>
              <a:t>, </a:t>
            </a:r>
            <a:r>
              <a:rPr kumimoji="1" lang="en" altLang="ko-KR" dirty="0"/>
              <a:t>A = (0, 0, 0) </a:t>
            </a:r>
            <a:r>
              <a:rPr kumimoji="1" lang="ko-KR" altLang="en-US" dirty="0" err="1"/>
              <a:t>라고</a:t>
            </a:r>
            <a:r>
              <a:rPr kumimoji="1" lang="ko-KR" altLang="en-US" dirty="0"/>
              <a:t> 가정하겠습니다</a:t>
            </a:r>
            <a:r>
              <a:rPr kumimoji="1" lang="en-US" altLang="ko-KR" dirty="0"/>
              <a:t>.  </a:t>
            </a:r>
            <a:r>
              <a:rPr kumimoji="1" lang="ko-KR" altLang="en-US" dirty="0"/>
              <a:t>또</a:t>
            </a:r>
            <a:r>
              <a:rPr kumimoji="1" lang="en-US" altLang="ko-KR" dirty="0"/>
              <a:t>, </a:t>
            </a:r>
            <a:r>
              <a:rPr kumimoji="1" lang="en" altLang="ko-KR" dirty="0"/>
              <a:t>up vector</a:t>
            </a:r>
            <a:r>
              <a:rPr kumimoji="1" lang="ko-KR" altLang="en-US" dirty="0"/>
              <a:t>는 그냥 </a:t>
            </a:r>
            <a:r>
              <a:rPr kumimoji="1" lang="en" altLang="ko-KR" dirty="0"/>
              <a:t>y</a:t>
            </a:r>
            <a:r>
              <a:rPr kumimoji="1" lang="ko-KR" altLang="en-US" dirty="0"/>
              <a:t>축과 같다고 가정해 보겠습니다</a:t>
            </a:r>
            <a:r>
              <a:rPr kumimoji="1" lang="en-US" altLang="ko-KR" dirty="0"/>
              <a:t>. </a:t>
            </a:r>
            <a:r>
              <a:rPr kumimoji="1" lang="ko-KR" altLang="en-US" dirty="0"/>
              <a:t>그림을 참고하기 바랍니다</a:t>
            </a:r>
            <a:r>
              <a:rPr kumimoji="1" lang="en-US" altLang="ko-KR" dirty="0"/>
              <a:t>. </a:t>
            </a:r>
          </a:p>
          <a:p>
            <a:pPr marL="228600" indent="-228600">
              <a:buFont typeface="+mj-lt"/>
              <a:buAutoNum type="arabicPeriod"/>
            </a:pPr>
            <a:r>
              <a:rPr kumimoji="1" lang="ko-KR" altLang="en-US" dirty="0"/>
              <a:t>먼저 </a:t>
            </a:r>
            <a:r>
              <a:rPr kumimoji="1" lang="en" altLang="ko-KR" dirty="0"/>
              <a:t>n = A - P </a:t>
            </a:r>
            <a:r>
              <a:rPr kumimoji="1" lang="ko-KR" altLang="en-US" dirty="0"/>
              <a:t>이므로 </a:t>
            </a:r>
            <a:r>
              <a:rPr kumimoji="1" lang="en" altLang="ko-KR" dirty="0"/>
              <a:t>N = (0, 0, -1), </a:t>
            </a:r>
            <a:r>
              <a:rPr kumimoji="1" lang="ko-KR" altLang="en-US" dirty="0"/>
              <a:t>즉 </a:t>
            </a:r>
            <a:r>
              <a:rPr kumimoji="1" lang="en" altLang="ko-KR" dirty="0"/>
              <a:t>world</a:t>
            </a:r>
            <a:r>
              <a:rPr kumimoji="1" lang="ko-KR" altLang="en-US" dirty="0"/>
              <a:t>의 </a:t>
            </a:r>
            <a:r>
              <a:rPr kumimoji="1" lang="en-US" altLang="ko-KR" dirty="0"/>
              <a:t>-</a:t>
            </a:r>
            <a:r>
              <a:rPr kumimoji="1" lang="en" altLang="ko-KR" dirty="0"/>
              <a:t>z</a:t>
            </a:r>
            <a:r>
              <a:rPr kumimoji="1" lang="ko-KR" altLang="en-US" dirty="0"/>
              <a:t>축이 됩니다</a:t>
            </a:r>
            <a:r>
              <a:rPr kumimoji="1" lang="en-US" altLang="ko-KR" dirty="0"/>
              <a:t>. </a:t>
            </a:r>
          </a:p>
          <a:p>
            <a:pPr marL="228600" indent="-228600">
              <a:buFont typeface="+mj-lt"/>
              <a:buAutoNum type="arabicPeriod"/>
            </a:pPr>
            <a:r>
              <a:rPr kumimoji="1" lang="en" altLang="ko-KR" dirty="0"/>
              <a:t>u = n x v' </a:t>
            </a:r>
            <a:r>
              <a:rPr kumimoji="1" lang="ko-KR" altLang="en-US" dirty="0"/>
              <a:t>이므로 </a:t>
            </a:r>
            <a:r>
              <a:rPr kumimoji="1" lang="en" altLang="ko-KR" dirty="0"/>
              <a:t>U = (1, 0, 0), </a:t>
            </a:r>
            <a:r>
              <a:rPr kumimoji="1" lang="ko-KR" altLang="en-US" dirty="0"/>
              <a:t>즉 </a:t>
            </a:r>
            <a:r>
              <a:rPr kumimoji="1" lang="en" altLang="ko-KR" dirty="0"/>
              <a:t>world</a:t>
            </a:r>
            <a:r>
              <a:rPr kumimoji="1" lang="ko-KR" altLang="en-US" dirty="0"/>
              <a:t>의 </a:t>
            </a:r>
            <a:r>
              <a:rPr kumimoji="1" lang="en" altLang="ko-KR" dirty="0"/>
              <a:t>x</a:t>
            </a:r>
            <a:r>
              <a:rPr kumimoji="1" lang="ko-KR" altLang="en-US" dirty="0"/>
              <a:t>축과 같습니다</a:t>
            </a:r>
            <a:r>
              <a:rPr kumimoji="1" lang="en-US" altLang="ko-KR" dirty="0"/>
              <a:t>. </a:t>
            </a:r>
          </a:p>
          <a:p>
            <a:pPr marL="228600" indent="-228600">
              <a:buFont typeface="+mj-lt"/>
              <a:buAutoNum type="arabicPeriod"/>
            </a:pPr>
            <a:r>
              <a:rPr kumimoji="1" lang="ko-KR" altLang="en-US" dirty="0"/>
              <a:t>마지막으로 </a:t>
            </a:r>
            <a:r>
              <a:rPr kumimoji="1" lang="en" altLang="ko-KR" dirty="0"/>
              <a:t>v = u x n </a:t>
            </a:r>
            <a:r>
              <a:rPr kumimoji="1" lang="ko-KR" altLang="en-US" dirty="0"/>
              <a:t>을 계산해 보면 역시 처음 가정 했듯이 </a:t>
            </a:r>
            <a:r>
              <a:rPr kumimoji="1" lang="en" altLang="ko-KR" dirty="0"/>
              <a:t>v</a:t>
            </a:r>
            <a:r>
              <a:rPr kumimoji="1" lang="ko-KR" altLang="en-US" dirty="0"/>
              <a:t>는 </a:t>
            </a:r>
            <a:r>
              <a:rPr kumimoji="1" lang="en" altLang="ko-KR" dirty="0"/>
              <a:t>world</a:t>
            </a:r>
            <a:r>
              <a:rPr kumimoji="1" lang="ko-KR" altLang="en-US" dirty="0"/>
              <a:t>의 </a:t>
            </a:r>
            <a:r>
              <a:rPr kumimoji="1" lang="en" altLang="ko-KR" dirty="0"/>
              <a:t>y</a:t>
            </a:r>
            <a:r>
              <a:rPr kumimoji="1" lang="ko-KR" altLang="en-US" dirty="0"/>
              <a:t>축이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16</a:t>
            </a:fld>
            <a:endParaRPr lang="ko-KR" altLang="en-US"/>
          </a:p>
        </p:txBody>
      </p:sp>
    </p:spTree>
    <p:extLst>
      <p:ext uri="{BB962C8B-B14F-4D97-AF65-F5344CB8AC3E}">
        <p14:creationId xmlns:p14="http://schemas.microsoft.com/office/powerpoint/2010/main" val="317962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world space</a:t>
            </a:r>
            <a:r>
              <a:rPr kumimoji="1" lang="ko-KR" altLang="en-US" dirty="0"/>
              <a:t>의 한 점 </a:t>
            </a:r>
            <a:r>
              <a:rPr kumimoji="1" lang="en" altLang="ko-KR" dirty="0" err="1"/>
              <a:t>Q_w</a:t>
            </a:r>
            <a:r>
              <a:rPr kumimoji="1" lang="en" altLang="ko-KR" dirty="0"/>
              <a:t> = (3, 3, -1)</a:t>
            </a:r>
            <a:r>
              <a:rPr kumimoji="1" lang="ko-KR" altLang="en-US" dirty="0"/>
              <a:t>을 </a:t>
            </a:r>
            <a:r>
              <a:rPr kumimoji="1" lang="en" altLang="ko-KR" dirty="0"/>
              <a:t>view coordinates</a:t>
            </a:r>
            <a:r>
              <a:rPr kumimoji="1" lang="ko-KR" altLang="en-US" dirty="0"/>
              <a:t>로 바꾸어 보겠습니다</a:t>
            </a:r>
            <a:r>
              <a:rPr kumimoji="1" lang="en-US" altLang="ko-KR" dirty="0"/>
              <a:t>. </a:t>
            </a:r>
          </a:p>
          <a:p>
            <a:pPr marL="228600" indent="-228600">
              <a:buFont typeface="+mj-lt"/>
              <a:buAutoNum type="arabicPeriod"/>
            </a:pPr>
            <a:r>
              <a:rPr kumimoji="1" lang="ko-KR" altLang="en-US" dirty="0"/>
              <a:t>앞의 </a:t>
            </a:r>
            <a:r>
              <a:rPr kumimoji="1" lang="en" altLang="ko-KR" dirty="0"/>
              <a:t>slide</a:t>
            </a:r>
            <a:r>
              <a:rPr kumimoji="1" lang="ko-KR" altLang="en-US" dirty="0"/>
              <a:t>에서 유도한 것처럼</a:t>
            </a:r>
            <a:r>
              <a:rPr kumimoji="1" lang="en-US" altLang="ko-KR" dirty="0"/>
              <a:t>, </a:t>
            </a:r>
            <a:r>
              <a:rPr kumimoji="1" lang="en" altLang="ko-KR" dirty="0"/>
              <a:t>view coordinates </a:t>
            </a:r>
            <a:r>
              <a:rPr kumimoji="1" lang="en" altLang="ko-KR" dirty="0" err="1"/>
              <a:t>Q_c</a:t>
            </a:r>
            <a:r>
              <a:rPr kumimoji="1" lang="ko-KR" altLang="en-US" dirty="0"/>
              <a:t>는 </a:t>
            </a:r>
            <a:r>
              <a:rPr kumimoji="1" lang="en" altLang="ko-KR" dirty="0" err="1"/>
              <a:t>T_wc</a:t>
            </a:r>
            <a:r>
              <a:rPr kumimoji="1" lang="en" altLang="ko-KR" dirty="0"/>
              <a:t> matrix</a:t>
            </a:r>
            <a:r>
              <a:rPr kumimoji="1" lang="ko-KR" altLang="en-US" dirty="0"/>
              <a:t>와 </a:t>
            </a:r>
            <a:r>
              <a:rPr kumimoji="1" lang="en" altLang="ko-KR" dirty="0" err="1"/>
              <a:t>Q_w</a:t>
            </a:r>
            <a:r>
              <a:rPr kumimoji="1" lang="ko-KR" altLang="en-US" dirty="0"/>
              <a:t>의 곱과 같습니다</a:t>
            </a:r>
            <a:r>
              <a:rPr kumimoji="1" lang="en-US" altLang="ko-KR" dirty="0"/>
              <a:t>. </a:t>
            </a:r>
            <a:r>
              <a:rPr kumimoji="1" lang="ko-KR" altLang="en-US" dirty="0"/>
              <a:t>이 식을 모두 기억할 수 있을 것입니다</a:t>
            </a:r>
            <a:r>
              <a:rPr kumimoji="1" lang="en-US" altLang="ko-KR" dirty="0"/>
              <a:t>. </a:t>
            </a:r>
            <a:r>
              <a:rPr kumimoji="1" lang="ko-KR" altLang="en-US" dirty="0"/>
              <a:t>여기에 바로 앞장에서 계산한 </a:t>
            </a:r>
            <a:r>
              <a:rPr kumimoji="1" lang="en" altLang="ko-KR" dirty="0"/>
              <a:t>UVN</a:t>
            </a:r>
            <a:r>
              <a:rPr kumimoji="1" lang="ko-KR" altLang="en-US" dirty="0"/>
              <a:t>과 </a:t>
            </a:r>
            <a:r>
              <a:rPr kumimoji="1" lang="en" altLang="ko-KR" dirty="0"/>
              <a:t>P </a:t>
            </a:r>
            <a:r>
              <a:rPr kumimoji="1" lang="ko-KR" altLang="en-US" dirty="0" err="1"/>
              <a:t>좌표값들을</a:t>
            </a:r>
            <a:r>
              <a:rPr kumimoji="1" lang="ko-KR" altLang="en-US" dirty="0"/>
              <a:t> 넣어주면</a:t>
            </a:r>
            <a:r>
              <a:rPr kumimoji="1" lang="en-US" altLang="ko-KR" dirty="0"/>
              <a:t>, </a:t>
            </a:r>
            <a:r>
              <a:rPr kumimoji="1" lang="en" altLang="ko-KR" dirty="0" err="1"/>
              <a:t>Q_c</a:t>
            </a:r>
            <a:r>
              <a:rPr kumimoji="1" lang="en" altLang="ko-KR" dirty="0"/>
              <a:t> </a:t>
            </a:r>
            <a:r>
              <a:rPr kumimoji="1" lang="ko-KR" altLang="en-US" dirty="0"/>
              <a:t>는 </a:t>
            </a:r>
            <a:r>
              <a:rPr kumimoji="1" lang="en-US" altLang="ko-KR" dirty="0"/>
              <a:t>(3, 3, 6, 1) </a:t>
            </a:r>
            <a:r>
              <a:rPr kumimoji="1" lang="ko-KR" altLang="en-US" dirty="0"/>
              <a:t>이 나옵니다</a:t>
            </a:r>
            <a:r>
              <a:rPr kumimoji="1" lang="en-US" altLang="ko-KR" dirty="0"/>
              <a:t>. </a:t>
            </a:r>
            <a:r>
              <a:rPr kumimoji="1" lang="ko-KR" altLang="en-US" dirty="0"/>
              <a:t>사실 이 좌표 변환은 계산 없이도 직관적으로 가능합니다</a:t>
            </a:r>
            <a:r>
              <a:rPr kumimoji="1" lang="en-US" altLang="ko-KR" dirty="0"/>
              <a:t>. </a:t>
            </a:r>
            <a:r>
              <a:rPr kumimoji="1" lang="en" altLang="ko-KR" dirty="0"/>
              <a:t>Camera</a:t>
            </a:r>
            <a:r>
              <a:rPr kumimoji="1" lang="ko-KR" altLang="en-US" dirty="0"/>
              <a:t>가 </a:t>
            </a:r>
            <a:r>
              <a:rPr kumimoji="1" lang="en" altLang="ko-KR" dirty="0"/>
              <a:t>world +z </a:t>
            </a:r>
            <a:r>
              <a:rPr kumimoji="1" lang="ko-KR" altLang="en-US" dirty="0"/>
              <a:t>축의 </a:t>
            </a:r>
            <a:r>
              <a:rPr kumimoji="1" lang="en-US" altLang="ko-KR" dirty="0"/>
              <a:t>(0, 0, 5) </a:t>
            </a:r>
            <a:r>
              <a:rPr kumimoji="1" lang="ko-KR" altLang="en-US" dirty="0"/>
              <a:t>에 있고 원점을 바라보고 있으므로</a:t>
            </a:r>
            <a:r>
              <a:rPr kumimoji="1" lang="en-US" altLang="ko-KR" dirty="0"/>
              <a:t>, </a:t>
            </a:r>
            <a:r>
              <a:rPr kumimoji="1" lang="en" altLang="ko-KR" dirty="0" err="1"/>
              <a:t>Q_w</a:t>
            </a:r>
            <a:r>
              <a:rPr kumimoji="1" lang="ko-KR" altLang="en-US" dirty="0"/>
              <a:t>의 </a:t>
            </a:r>
            <a:r>
              <a:rPr kumimoji="1" lang="en" altLang="ko-KR" dirty="0"/>
              <a:t>z</a:t>
            </a:r>
            <a:r>
              <a:rPr kumimoji="1" lang="ko-KR" altLang="en-US" dirty="0"/>
              <a:t>좌표 </a:t>
            </a:r>
            <a:r>
              <a:rPr kumimoji="1" lang="en-US" altLang="ko-KR" dirty="0"/>
              <a:t>-1 </a:t>
            </a:r>
            <a:r>
              <a:rPr kumimoji="1" lang="ko-KR" altLang="en-US" dirty="0"/>
              <a:t>은 </a:t>
            </a:r>
            <a:r>
              <a:rPr kumimoji="1" lang="en" altLang="ko-KR" dirty="0" err="1"/>
              <a:t>Q_c</a:t>
            </a:r>
            <a:r>
              <a:rPr kumimoji="1" lang="ko-KR" altLang="en-US" dirty="0"/>
              <a:t>에서 </a:t>
            </a:r>
            <a:r>
              <a:rPr kumimoji="1" lang="en-US" altLang="ko-KR" dirty="0"/>
              <a:t>6</a:t>
            </a:r>
            <a:r>
              <a:rPr kumimoji="1" lang="ko-KR" altLang="en-US" dirty="0"/>
              <a:t>이 될 것입니다</a:t>
            </a:r>
            <a:r>
              <a:rPr kumimoji="1" lang="en-US" altLang="ko-KR" dirty="0"/>
              <a:t>. </a:t>
            </a:r>
            <a:r>
              <a:rPr kumimoji="1" lang="ko-KR" altLang="en-US" dirty="0"/>
              <a:t>나머지 </a:t>
            </a:r>
            <a:r>
              <a:rPr kumimoji="1" lang="en" altLang="ko-KR" dirty="0"/>
              <a:t>U</a:t>
            </a:r>
            <a:r>
              <a:rPr kumimoji="1" lang="ko-KR" altLang="en-US" dirty="0"/>
              <a:t>와 </a:t>
            </a:r>
            <a:r>
              <a:rPr kumimoji="1" lang="en" altLang="ko-KR" dirty="0"/>
              <a:t>V</a:t>
            </a:r>
            <a:r>
              <a:rPr kumimoji="1" lang="ko-KR" altLang="en-US" dirty="0"/>
              <a:t>는 변화없이 </a:t>
            </a:r>
            <a:r>
              <a:rPr kumimoji="1" lang="en-US" altLang="ko-KR" dirty="0"/>
              <a:t>3</a:t>
            </a:r>
            <a:r>
              <a:rPr kumimoji="1" lang="ko-KR" altLang="en-US" dirty="0" err="1"/>
              <a:t>으로</a:t>
            </a:r>
            <a:r>
              <a:rPr kumimoji="1" lang="ko-KR" altLang="en-US" dirty="0"/>
              <a:t> 남아 있다는 것도 쉽게 이해할 수 있을 것입니다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17</a:t>
            </a:fld>
            <a:endParaRPr lang="ko-KR" altLang="en-US"/>
          </a:p>
        </p:txBody>
      </p:sp>
    </p:spTree>
    <p:extLst>
      <p:ext uri="{BB962C8B-B14F-4D97-AF65-F5344CB8AC3E}">
        <p14:creationId xmlns:p14="http://schemas.microsoft.com/office/powerpoint/2010/main" val="229926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이번 예제에서는 </a:t>
            </a:r>
            <a:r>
              <a:rPr kumimoji="1" lang="en" altLang="ko-KR" dirty="0"/>
              <a:t>COP</a:t>
            </a:r>
            <a:r>
              <a:rPr kumimoji="1" lang="ko-KR" altLang="en-US" dirty="0"/>
              <a:t>의 좌표를 </a:t>
            </a:r>
            <a:r>
              <a:rPr kumimoji="1" lang="en-US" altLang="ko-KR" dirty="0"/>
              <a:t>(1, -1, 5)</a:t>
            </a:r>
            <a:r>
              <a:rPr kumimoji="1" lang="ko-KR" altLang="en-US" dirty="0"/>
              <a:t>로 약간 바꾸었습니다</a:t>
            </a:r>
            <a:r>
              <a:rPr kumimoji="1" lang="en-US" altLang="ko-KR" dirty="0"/>
              <a:t>. </a:t>
            </a:r>
          </a:p>
          <a:p>
            <a:pPr marL="228600" indent="-228600">
              <a:buFont typeface="+mj-lt"/>
              <a:buAutoNum type="arabicPeriod"/>
            </a:pPr>
            <a:r>
              <a:rPr kumimoji="1" lang="ko-KR" altLang="en-US" dirty="0"/>
              <a:t>이렇게 하면 </a:t>
            </a:r>
            <a:r>
              <a:rPr kumimoji="1" lang="en" altLang="ko-KR" dirty="0"/>
              <a:t>view space</a:t>
            </a:r>
            <a:r>
              <a:rPr kumimoji="1" lang="ko-KR" altLang="en-US" dirty="0"/>
              <a:t>는 약간 비틀어 지고</a:t>
            </a:r>
            <a:r>
              <a:rPr kumimoji="1" lang="en-US" altLang="ko-KR" dirty="0"/>
              <a:t>, </a:t>
            </a:r>
            <a:r>
              <a:rPr kumimoji="1" lang="en" altLang="ko-KR" dirty="0"/>
              <a:t>N, U, V </a:t>
            </a:r>
            <a:r>
              <a:rPr kumimoji="1" lang="ko-KR" altLang="en-US" dirty="0"/>
              <a:t>축들도 바뀌게 됩니다</a:t>
            </a:r>
            <a:r>
              <a:rPr kumimoji="1" lang="en-US" altLang="ko-KR" dirty="0"/>
              <a:t>. </a:t>
            </a:r>
            <a:r>
              <a:rPr kumimoji="1" lang="ko-KR" altLang="en-US" dirty="0"/>
              <a:t>계산하는 방법은 이전과 같습니다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18</a:t>
            </a:fld>
            <a:endParaRPr lang="ko-KR" altLang="en-US"/>
          </a:p>
        </p:txBody>
      </p:sp>
    </p:spTree>
    <p:extLst>
      <p:ext uri="{BB962C8B-B14F-4D97-AF65-F5344CB8AC3E}">
        <p14:creationId xmlns:p14="http://schemas.microsoft.com/office/powerpoint/2010/main" val="47041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mj-lt"/>
              <a:buNone/>
            </a:pPr>
            <a:r>
              <a:rPr kumimoji="1" lang="ko-KR" altLang="en-US" dirty="0"/>
              <a:t>이러한 과정으로 </a:t>
            </a:r>
            <a:r>
              <a:rPr kumimoji="1" lang="en" altLang="ko-KR" dirty="0"/>
              <a:t>world</a:t>
            </a:r>
            <a:r>
              <a:rPr kumimoji="1" lang="ko-KR" altLang="en-US" dirty="0"/>
              <a:t>에서 </a:t>
            </a:r>
            <a:r>
              <a:rPr kumimoji="1" lang="en" altLang="ko-KR" dirty="0"/>
              <a:t>view space</a:t>
            </a:r>
            <a:r>
              <a:rPr kumimoji="1" lang="ko-KR" altLang="en-US" dirty="0"/>
              <a:t>로 변환하는 </a:t>
            </a:r>
            <a:r>
              <a:rPr kumimoji="1" lang="en" altLang="ko-KR" dirty="0"/>
              <a:t>transformation matrix</a:t>
            </a:r>
            <a:r>
              <a:rPr kumimoji="1" lang="ko-KR" altLang="en-US" dirty="0"/>
              <a:t>를 계산하는 함수가 </a:t>
            </a:r>
            <a:r>
              <a:rPr kumimoji="1" lang="en-US" altLang="ko-KR" dirty="0"/>
              <a:t>mat4.lookAt </a:t>
            </a:r>
            <a:r>
              <a:rPr kumimoji="1" lang="ko-KR" altLang="en-US" dirty="0"/>
              <a:t>입니다</a:t>
            </a:r>
            <a:r>
              <a:rPr kumimoji="1" lang="en-US" altLang="ko-KR" dirty="0"/>
              <a:t>.</a:t>
            </a:r>
            <a:r>
              <a:rPr kumimoji="1" lang="ko-KR" altLang="en-US" dirty="0"/>
              <a:t> </a:t>
            </a:r>
            <a:endParaRPr kumimoji="1" lang="en-US" altLang="ko-KR" dirty="0"/>
          </a:p>
          <a:p>
            <a:pPr marL="0" indent="0">
              <a:buFont typeface="+mj-lt"/>
              <a:buNone/>
            </a:pPr>
            <a:r>
              <a:rPr kumimoji="1" lang="en-US" altLang="ko-KR" dirty="0"/>
              <a:t>Parameter</a:t>
            </a:r>
            <a:r>
              <a:rPr kumimoji="1" lang="ko-KR" altLang="en-US" dirty="0"/>
              <a:t>들로 주어진 </a:t>
            </a:r>
            <a:r>
              <a:rPr kumimoji="1" lang="en-US" altLang="ko-KR" dirty="0"/>
              <a:t>COP, Target, Up vector</a:t>
            </a:r>
            <a:r>
              <a:rPr kumimoji="1" lang="ko-KR" altLang="en-US" dirty="0"/>
              <a:t>로부터 </a:t>
            </a:r>
            <a:r>
              <a:rPr kumimoji="1" lang="en-US" altLang="ko-KR" dirty="0"/>
              <a:t>view matrix</a:t>
            </a:r>
            <a:r>
              <a:rPr kumimoji="1" lang="ko-KR" altLang="en-US" dirty="0"/>
              <a:t>를 계산하여 첫번째 </a:t>
            </a:r>
            <a:r>
              <a:rPr kumimoji="1" lang="en-US" altLang="ko-KR" dirty="0"/>
              <a:t>parameter</a:t>
            </a:r>
            <a:r>
              <a:rPr kumimoji="1" lang="ko-KR" altLang="en-US" dirty="0"/>
              <a:t>인 </a:t>
            </a:r>
            <a:r>
              <a:rPr kumimoji="1" lang="en-US" altLang="ko-KR" dirty="0" err="1"/>
              <a:t>viewMatrix</a:t>
            </a:r>
            <a:r>
              <a:rPr kumimoji="1" lang="ko-KR" altLang="en-US" dirty="0"/>
              <a:t>에 담게 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19</a:t>
            </a:fld>
            <a:endParaRPr lang="ko-KR" altLang="en-US"/>
          </a:p>
        </p:txBody>
      </p:sp>
    </p:spTree>
    <p:extLst>
      <p:ext uri="{BB962C8B-B14F-4D97-AF65-F5344CB8AC3E}">
        <p14:creationId xmlns:p14="http://schemas.microsoft.com/office/powerpoint/2010/main" val="154075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우리는 지금까지 </a:t>
            </a:r>
            <a:r>
              <a:rPr kumimoji="1" lang="en-US" altLang="ko-KR" dirty="0"/>
              <a:t>NDC, </a:t>
            </a:r>
            <a:r>
              <a:rPr kumimoji="1" lang="ko-KR" altLang="en-US" dirty="0"/>
              <a:t>즉</a:t>
            </a:r>
            <a:r>
              <a:rPr kumimoji="1" lang="en-US" altLang="ko-KR" dirty="0"/>
              <a:t>,  normalized device coordinates</a:t>
            </a:r>
            <a:r>
              <a:rPr kumimoji="1" lang="ko-KR" altLang="en-US" dirty="0" err="1"/>
              <a:t>를</a:t>
            </a:r>
            <a:r>
              <a:rPr kumimoji="1" lang="ko-KR" altLang="en-US" dirty="0"/>
              <a:t> 사용하여 왔습니다</a:t>
            </a:r>
            <a:r>
              <a:rPr kumimoji="1" lang="en-US" altLang="ko-KR" dirty="0"/>
              <a:t>. </a:t>
            </a:r>
          </a:p>
          <a:p>
            <a:pPr marL="228600" indent="-228600">
              <a:buFont typeface="+mj-lt"/>
              <a:buAutoNum type="arabicPeriod"/>
            </a:pPr>
            <a:r>
              <a:rPr kumimoji="1" lang="en-US" altLang="ko-KR" dirty="0"/>
              <a:t>NDC</a:t>
            </a:r>
            <a:r>
              <a:rPr kumimoji="1" lang="ko-KR" altLang="en-US" dirty="0"/>
              <a:t>에서는 </a:t>
            </a:r>
            <a:r>
              <a:rPr kumimoji="1" lang="en-US" altLang="ko-KR" dirty="0"/>
              <a:t>x, y, z </a:t>
            </a:r>
            <a:r>
              <a:rPr kumimoji="1" lang="ko-KR" altLang="en-US" dirty="0"/>
              <a:t>방향의 각 </a:t>
            </a:r>
            <a:r>
              <a:rPr kumimoji="1" lang="en-US" altLang="ko-KR" dirty="0"/>
              <a:t>coordinates </a:t>
            </a:r>
            <a:r>
              <a:rPr kumimoji="1" lang="ko-KR" altLang="en-US" dirty="0"/>
              <a:t>의 범위가 </a:t>
            </a:r>
            <a:r>
              <a:rPr kumimoji="1" lang="en-US" altLang="ko-KR" dirty="0"/>
              <a:t>-1</a:t>
            </a:r>
            <a:r>
              <a:rPr kumimoji="1" lang="ko-KR" altLang="en-US" dirty="0"/>
              <a:t>에서 </a:t>
            </a:r>
            <a:r>
              <a:rPr kumimoji="1" lang="en-US" altLang="ko-KR" dirty="0"/>
              <a:t>1</a:t>
            </a:r>
            <a:r>
              <a:rPr kumimoji="1" lang="ko-KR" altLang="en-US" dirty="0"/>
              <a:t>사이로 제한됩니다</a:t>
            </a:r>
            <a:r>
              <a:rPr kumimoji="1" lang="en-US" altLang="ko-KR" dirty="0"/>
              <a:t>. </a:t>
            </a:r>
          </a:p>
          <a:p>
            <a:pPr marL="228600" indent="-228600">
              <a:buFont typeface="+mj-lt"/>
              <a:buAutoNum type="arabicPeriod"/>
            </a:pPr>
            <a:r>
              <a:rPr kumimoji="1" lang="ko-KR" altLang="en-US" dirty="0"/>
              <a:t>이 범위에 들지 않은 </a:t>
            </a:r>
            <a:r>
              <a:rPr kumimoji="1" lang="en-US" altLang="ko-KR" dirty="0"/>
              <a:t>object</a:t>
            </a:r>
            <a:r>
              <a:rPr kumimoji="1" lang="ko-KR" altLang="en-US" dirty="0"/>
              <a:t>는 보이지 않게 되는 것이죠</a:t>
            </a:r>
            <a:r>
              <a:rPr kumimoji="1" lang="en-US" altLang="ko-KR" dirty="0"/>
              <a:t>. </a:t>
            </a:r>
            <a:r>
              <a:rPr kumimoji="1" lang="ko-KR" altLang="en-US" dirty="0"/>
              <a:t>그러나 이러한 제한은 너무 비현실적입니다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4159466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프로그램은 </a:t>
            </a:r>
            <a:r>
              <a:rPr kumimoji="1" lang="en" altLang="ko-KR" dirty="0"/>
              <a:t>cube</a:t>
            </a:r>
            <a:r>
              <a:rPr kumimoji="1" lang="ko-KR" altLang="en-US" dirty="0" err="1"/>
              <a:t>를</a:t>
            </a:r>
            <a:r>
              <a:rPr kumimoji="1" lang="ko-KR" altLang="en-US" dirty="0"/>
              <a:t> </a:t>
            </a:r>
            <a:r>
              <a:rPr kumimoji="1" lang="en-US" altLang="ko-KR" dirty="0"/>
              <a:t>"</a:t>
            </a:r>
            <a:r>
              <a:rPr kumimoji="1" lang="en" altLang="ko-KR" dirty="0"/>
              <a:t>model transformation" </a:t>
            </a:r>
            <a:r>
              <a:rPr kumimoji="1" lang="ko-KR" altLang="en-US" dirty="0"/>
              <a:t>하는 것이</a:t>
            </a:r>
            <a:r>
              <a:rPr kumimoji="1" lang="en-US" altLang="ko-KR" dirty="0"/>
              <a:t> </a:t>
            </a:r>
            <a:r>
              <a:rPr kumimoji="1" lang="ko-KR" altLang="en-US" dirty="0"/>
              <a:t>아니라 </a:t>
            </a:r>
            <a:r>
              <a:rPr kumimoji="1" lang="en" altLang="ko-KR" dirty="0"/>
              <a:t>camera</a:t>
            </a:r>
            <a:r>
              <a:rPr kumimoji="1" lang="ko-KR" altLang="en-US" dirty="0"/>
              <a:t>의 위치를 </a:t>
            </a:r>
            <a:r>
              <a:rPr kumimoji="1" lang="en" altLang="ko-KR" dirty="0"/>
              <a:t>cube</a:t>
            </a:r>
            <a:r>
              <a:rPr kumimoji="1" lang="ko-KR" altLang="en-US" dirty="0" err="1"/>
              <a:t>를</a:t>
            </a:r>
            <a:r>
              <a:rPr kumimoji="1" lang="ko-KR" altLang="en-US" dirty="0"/>
              <a:t> 둘러싸고 있는 원형 </a:t>
            </a:r>
            <a:r>
              <a:rPr kumimoji="1" lang="en" altLang="ko-KR" dirty="0"/>
              <a:t>pass</a:t>
            </a:r>
            <a:r>
              <a:rPr kumimoji="1" lang="ko-KR" altLang="en-US" dirty="0" err="1"/>
              <a:t>를</a:t>
            </a:r>
            <a:r>
              <a:rPr kumimoji="1" lang="ko-KR" altLang="en-US" dirty="0"/>
              <a:t> 따라 움직이게 하여 </a:t>
            </a:r>
            <a:r>
              <a:rPr kumimoji="1" lang="en" altLang="ko-KR" dirty="0"/>
              <a:t>cube</a:t>
            </a:r>
            <a:r>
              <a:rPr kumimoji="1" lang="ko-KR" altLang="en-US" dirty="0"/>
              <a:t>가 도는 것처럼 보이게 합니다</a:t>
            </a:r>
            <a:r>
              <a:rPr kumimoji="1" lang="en-US" altLang="ko-KR" dirty="0"/>
              <a:t>. </a:t>
            </a:r>
          </a:p>
          <a:p>
            <a:r>
              <a:rPr kumimoji="1" lang="en" altLang="ko-KR" dirty="0"/>
              <a:t>Camera</a:t>
            </a:r>
            <a:r>
              <a:rPr kumimoji="1" lang="ko-KR" altLang="en-US" dirty="0"/>
              <a:t>는 항상 </a:t>
            </a:r>
            <a:r>
              <a:rPr kumimoji="1" lang="en" altLang="ko-KR" dirty="0"/>
              <a:t>cube</a:t>
            </a:r>
            <a:r>
              <a:rPr kumimoji="1" lang="ko-KR" altLang="en-US" dirty="0"/>
              <a:t>의 중심인 원점을 </a:t>
            </a:r>
            <a:r>
              <a:rPr kumimoji="1" lang="en" altLang="ko-KR" dirty="0"/>
              <a:t>target</a:t>
            </a:r>
            <a:r>
              <a:rPr kumimoji="1" lang="ko-KR" altLang="en-US" dirty="0" err="1"/>
              <a:t>으로</a:t>
            </a:r>
            <a:r>
              <a:rPr kumimoji="1" lang="ko-KR" altLang="en-US" dirty="0"/>
              <a:t> 보고 있습니다</a:t>
            </a:r>
            <a:r>
              <a:rPr kumimoji="1" lang="en-US" altLang="ko-KR" dirty="0"/>
              <a:t>. </a:t>
            </a:r>
          </a:p>
          <a:p>
            <a:r>
              <a:rPr kumimoji="1" lang="ko-KR" altLang="en-US" dirty="0"/>
              <a:t>우리는 이 프로그램에서 </a:t>
            </a:r>
            <a:r>
              <a:rPr kumimoji="1" lang="en" altLang="ko-KR" dirty="0"/>
              <a:t>mat4.lookAt() </a:t>
            </a:r>
            <a:r>
              <a:rPr kumimoji="1" lang="ko-KR" altLang="en-US" dirty="0"/>
              <a:t>함수를 사용합니다</a:t>
            </a:r>
            <a:r>
              <a:rPr kumimoji="1" lang="en-US" altLang="ko-KR" dirty="0"/>
              <a:t>. </a:t>
            </a:r>
          </a:p>
          <a:p>
            <a:endParaRPr kumimoji="1" lang="en-US" altLang="ko-KR" dirty="0"/>
          </a:p>
          <a:p>
            <a:r>
              <a:rPr kumimoji="1" lang="en" altLang="ko-KR" dirty="0"/>
              <a:t>This program does not "model transform" the cube, but rather moves the camera's position along a circular path that surrounds the cube, making the cube appear to spin. </a:t>
            </a:r>
          </a:p>
          <a:p>
            <a:r>
              <a:rPr kumimoji="1" lang="en" altLang="ko-KR" dirty="0"/>
              <a:t>The camera is always looking at the origin, which is the center of the cube, as its target. </a:t>
            </a:r>
          </a:p>
          <a:p>
            <a:r>
              <a:rPr kumimoji="1" lang="en" altLang="ko-KR" dirty="0"/>
              <a:t>We use the mat4.lookAt() function in this program.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20</a:t>
            </a:fld>
            <a:endParaRPr lang="ko-KR" altLang="en-US"/>
          </a:p>
        </p:txBody>
      </p:sp>
    </p:spTree>
    <p:extLst>
      <p:ext uri="{BB962C8B-B14F-4D97-AF65-F5344CB8AC3E}">
        <p14:creationId xmlns:p14="http://schemas.microsoft.com/office/powerpoint/2010/main" val="23132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지금부터 우리는 우리가 사용할 </a:t>
            </a:r>
            <a:r>
              <a:rPr kumimoji="1" lang="en-US" altLang="ko-KR" dirty="0"/>
              <a:t>space</a:t>
            </a:r>
            <a:r>
              <a:rPr kumimoji="1" lang="ko-KR" altLang="en-US" dirty="0" err="1"/>
              <a:t>를</a:t>
            </a:r>
            <a:r>
              <a:rPr kumimoji="1" lang="ko-KR" altLang="en-US" dirty="0"/>
              <a:t> 임의로 자유롭게 정하게 될 것입니다</a:t>
            </a:r>
            <a:r>
              <a:rPr kumimoji="1" lang="en-US" altLang="ko-KR" dirty="0"/>
              <a:t>. </a:t>
            </a:r>
          </a:p>
          <a:p>
            <a:pPr marL="228600" indent="-228600">
              <a:buFont typeface="+mj-lt"/>
              <a:buAutoNum type="arabicPeriod"/>
            </a:pPr>
            <a:r>
              <a:rPr kumimoji="1" lang="en-US" altLang="ko-KR" dirty="0"/>
              <a:t>vertex shader</a:t>
            </a:r>
            <a:r>
              <a:rPr kumimoji="1" lang="ko-KR" altLang="en-US" dirty="0"/>
              <a:t>에서는 이러한 임의의 </a:t>
            </a:r>
            <a:r>
              <a:rPr kumimoji="1" lang="en-US" altLang="ko-KR" dirty="0"/>
              <a:t>space</a:t>
            </a:r>
            <a:r>
              <a:rPr kumimoji="1" lang="ko-KR" altLang="en-US" dirty="0" err="1"/>
              <a:t>를</a:t>
            </a:r>
            <a:r>
              <a:rPr kumimoji="1" lang="ko-KR" altLang="en-US" dirty="0"/>
              <a:t> </a:t>
            </a:r>
            <a:r>
              <a:rPr kumimoji="1" lang="en-US" altLang="ko-KR" dirty="0"/>
              <a:t>NDC</a:t>
            </a:r>
            <a:r>
              <a:rPr kumimoji="1" lang="ko-KR" altLang="en-US" dirty="0"/>
              <a:t>로 </a:t>
            </a:r>
            <a:r>
              <a:rPr kumimoji="1" lang="en-US" altLang="ko-KR" dirty="0"/>
              <a:t>transform</a:t>
            </a:r>
            <a:r>
              <a:rPr kumimoji="1" lang="ko-KR" altLang="en-US" dirty="0"/>
              <a:t>합니다</a:t>
            </a:r>
            <a:r>
              <a:rPr kumimoji="1" lang="en-US" altLang="ko-KR" dirty="0"/>
              <a:t>.</a:t>
            </a:r>
            <a:r>
              <a:rPr kumimoji="1" lang="ko-KR" altLang="en-US" dirty="0"/>
              <a:t> 맨 왼쪽의 그림에서 보면 연두색 직사각형과 노랑색 사분원이 크기가 </a:t>
            </a:r>
            <a:r>
              <a:rPr kumimoji="1" lang="en-US" altLang="ko-KR" dirty="0"/>
              <a:t>90</a:t>
            </a:r>
            <a:r>
              <a:rPr kumimoji="1" lang="ko-KR" altLang="en-US" dirty="0"/>
              <a:t> </a:t>
            </a:r>
            <a:r>
              <a:rPr kumimoji="1" lang="en-US" altLang="ko-KR" dirty="0"/>
              <a:t>x 90 </a:t>
            </a:r>
            <a:r>
              <a:rPr kumimoji="1" lang="ko-KR" altLang="en-US" dirty="0"/>
              <a:t>인 </a:t>
            </a:r>
            <a:r>
              <a:rPr kumimoji="1" lang="en-US" altLang="ko-KR" dirty="0"/>
              <a:t>user-defined space</a:t>
            </a:r>
            <a:r>
              <a:rPr kumimoji="1" lang="ko-KR" altLang="en-US" dirty="0"/>
              <a:t>의 </a:t>
            </a:r>
            <a:r>
              <a:rPr kumimoji="1" lang="en-US" altLang="ko-KR" dirty="0"/>
              <a:t>camera boundary</a:t>
            </a:r>
            <a:r>
              <a:rPr kumimoji="1" lang="ko-KR" altLang="en-US" dirty="0"/>
              <a:t>에 그려진 것을 볼 수 있습니다</a:t>
            </a:r>
            <a:r>
              <a:rPr kumimoji="1" lang="en-US" altLang="ko-KR" dirty="0"/>
              <a:t>.</a:t>
            </a:r>
            <a:r>
              <a:rPr kumimoji="1" lang="ko-KR" altLang="en-US" dirty="0"/>
              <a:t> </a:t>
            </a:r>
            <a:r>
              <a:rPr kumimoji="1" lang="en-US" altLang="ko-KR" dirty="0"/>
              <a:t>Vertex shader</a:t>
            </a:r>
            <a:r>
              <a:rPr kumimoji="1" lang="ko-KR" altLang="en-US" dirty="0"/>
              <a:t>가 이것을 </a:t>
            </a:r>
            <a:r>
              <a:rPr kumimoji="1" lang="en-US" altLang="ko-KR" dirty="0"/>
              <a:t>NDC</a:t>
            </a:r>
            <a:r>
              <a:rPr kumimoji="1" lang="ko-KR" altLang="en-US" dirty="0"/>
              <a:t>로 변환하여 </a:t>
            </a:r>
            <a:r>
              <a:rPr kumimoji="1" lang="en-US" altLang="ko-KR" dirty="0" err="1"/>
              <a:t>gl_position</a:t>
            </a:r>
            <a:r>
              <a:rPr kumimoji="1" lang="ko-KR" altLang="en-US" dirty="0" err="1"/>
              <a:t>으로</a:t>
            </a:r>
            <a:r>
              <a:rPr kumimoji="1" lang="ko-KR" altLang="en-US" dirty="0"/>
              <a:t> </a:t>
            </a:r>
            <a:r>
              <a:rPr kumimoji="1" lang="en-US" altLang="ko-KR" dirty="0"/>
              <a:t>assign </a:t>
            </a:r>
            <a:r>
              <a:rPr kumimoji="1" lang="ko-KR" altLang="en-US" dirty="0"/>
              <a:t>합니다</a:t>
            </a:r>
            <a:r>
              <a:rPr kumimoji="1" lang="en-US" altLang="ko-KR" dirty="0"/>
              <a:t>. </a:t>
            </a:r>
          </a:p>
          <a:p>
            <a:pPr marL="228600" indent="-228600">
              <a:buFont typeface="+mj-lt"/>
              <a:buAutoNum type="arabicPeriod"/>
            </a:pPr>
            <a:r>
              <a:rPr kumimoji="1" lang="ko-KR" altLang="en-US" dirty="0"/>
              <a:t>그리고 나서 </a:t>
            </a:r>
            <a:r>
              <a:rPr kumimoji="1" lang="en-US" altLang="ko-KR" dirty="0" err="1"/>
              <a:t>gl_position</a:t>
            </a:r>
            <a:r>
              <a:rPr kumimoji="1" lang="ko-KR" altLang="en-US" dirty="0"/>
              <a:t>을 </a:t>
            </a:r>
            <a:r>
              <a:rPr kumimoji="1" lang="en-US" altLang="ko-KR" dirty="0"/>
              <a:t>hardware</a:t>
            </a:r>
            <a:r>
              <a:rPr kumimoji="1" lang="ko-KR" altLang="en-US" dirty="0"/>
              <a:t>로 보내게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115769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Vertex coordinates</a:t>
            </a:r>
            <a:r>
              <a:rPr kumimoji="1" lang="ko-KR" altLang="en-US" dirty="0"/>
              <a:t>는 여러 단계를 거치며 변환되게 됩니다</a:t>
            </a:r>
            <a:r>
              <a:rPr kumimoji="1" lang="en-US" altLang="ko-KR" dirty="0"/>
              <a:t>. Local space</a:t>
            </a:r>
            <a:r>
              <a:rPr kumimoji="1" lang="ko-KR" altLang="en-US" dirty="0"/>
              <a:t>에서 정의된 좌표는 </a:t>
            </a:r>
            <a:r>
              <a:rPr kumimoji="1" lang="en-US" altLang="ko-KR" dirty="0"/>
              <a:t>model transformation</a:t>
            </a:r>
            <a:r>
              <a:rPr kumimoji="1" lang="ko-KR" altLang="en-US" dirty="0"/>
              <a:t>을 적용하여 </a:t>
            </a:r>
            <a:r>
              <a:rPr kumimoji="1" lang="en-US" altLang="ko-KR" dirty="0"/>
              <a:t>world space</a:t>
            </a:r>
            <a:r>
              <a:rPr kumimoji="1" lang="ko-KR" altLang="en-US" dirty="0"/>
              <a:t>로 변환되고</a:t>
            </a:r>
            <a:r>
              <a:rPr kumimoji="1" lang="en-US" altLang="ko-KR" dirty="0"/>
              <a:t>, </a:t>
            </a:r>
          </a:p>
          <a:p>
            <a:pPr marL="228600" indent="-228600">
              <a:buFont typeface="+mj-lt"/>
              <a:buAutoNum type="arabicPeriod"/>
            </a:pPr>
            <a:r>
              <a:rPr kumimoji="1" lang="en-US" altLang="ko-KR" dirty="0"/>
              <a:t>view transformation</a:t>
            </a:r>
            <a:r>
              <a:rPr kumimoji="1" lang="ko-KR" altLang="en-US" dirty="0"/>
              <a:t>을 적용하여 </a:t>
            </a:r>
            <a:r>
              <a:rPr kumimoji="1" lang="en-US" altLang="ko-KR" dirty="0"/>
              <a:t>view space</a:t>
            </a:r>
            <a:r>
              <a:rPr kumimoji="1" lang="ko-KR" altLang="en-US" dirty="0"/>
              <a:t>로 변환됩니다</a:t>
            </a:r>
            <a:r>
              <a:rPr kumimoji="1" lang="en-US" altLang="ko-KR" dirty="0"/>
              <a:t>. </a:t>
            </a:r>
          </a:p>
          <a:p>
            <a:pPr marL="228600" indent="-228600">
              <a:buFont typeface="+mj-lt"/>
              <a:buAutoNum type="arabicPeriod"/>
            </a:pPr>
            <a:r>
              <a:rPr kumimoji="1" lang="ko-KR" altLang="en-US" dirty="0"/>
              <a:t>또한</a:t>
            </a:r>
            <a:r>
              <a:rPr kumimoji="1" lang="en-US" altLang="ko-KR" dirty="0"/>
              <a:t>, projection transformation</a:t>
            </a:r>
            <a:r>
              <a:rPr kumimoji="1" lang="ko-KR" altLang="en-US" dirty="0"/>
              <a:t>을 통해 </a:t>
            </a:r>
            <a:r>
              <a:rPr kumimoji="1" lang="en-US" altLang="ko-KR" dirty="0"/>
              <a:t>clip space</a:t>
            </a:r>
            <a:r>
              <a:rPr kumimoji="1" lang="ko-KR" altLang="en-US" dirty="0"/>
              <a:t>로 변환된 뒤</a:t>
            </a:r>
            <a:r>
              <a:rPr kumimoji="1" lang="en-US" altLang="ko-KR" dirty="0"/>
              <a:t>, </a:t>
            </a:r>
          </a:p>
          <a:p>
            <a:pPr marL="228600" indent="-228600">
              <a:buFont typeface="+mj-lt"/>
              <a:buAutoNum type="arabicPeriod"/>
            </a:pPr>
            <a:r>
              <a:rPr kumimoji="1" lang="ko-KR" altLang="en-US" dirty="0"/>
              <a:t>최종적으로 </a:t>
            </a:r>
            <a:r>
              <a:rPr kumimoji="1" lang="en-US" altLang="ko-KR" dirty="0"/>
              <a:t>viewport transformation</a:t>
            </a:r>
            <a:r>
              <a:rPr kumimoji="1" lang="ko-KR" altLang="en-US" dirty="0"/>
              <a:t>을 이용하여 </a:t>
            </a:r>
            <a:r>
              <a:rPr kumimoji="1" lang="en-US" altLang="ko-KR" dirty="0"/>
              <a:t>screen space</a:t>
            </a:r>
            <a:r>
              <a:rPr kumimoji="1" lang="ko-KR" altLang="en-US" dirty="0"/>
              <a:t>로 변환되어 </a:t>
            </a:r>
            <a:r>
              <a:rPr kumimoji="1" lang="en-US" altLang="ko-KR" dirty="0"/>
              <a:t>screen</a:t>
            </a:r>
            <a:r>
              <a:rPr kumimoji="1" lang="ko-KR" altLang="en-US" dirty="0"/>
              <a:t>에 보여지게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170241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Local space</a:t>
            </a:r>
            <a:r>
              <a:rPr kumimoji="1" lang="ko-KR" altLang="en-US" dirty="0"/>
              <a:t>는 </a:t>
            </a:r>
            <a:r>
              <a:rPr kumimoji="1" lang="en-US" altLang="ko-KR" dirty="0"/>
              <a:t>object space</a:t>
            </a:r>
            <a:r>
              <a:rPr kumimoji="1" lang="ko-KR" altLang="en-US" dirty="0"/>
              <a:t>라고도 불리는데</a:t>
            </a:r>
            <a:r>
              <a:rPr kumimoji="1" lang="en-US" altLang="ko-KR" dirty="0"/>
              <a:t>, </a:t>
            </a:r>
            <a:r>
              <a:rPr kumimoji="1" lang="ko-KR" altLang="en-US" dirty="0"/>
              <a:t>특정한 하나의 </a:t>
            </a:r>
            <a:r>
              <a:rPr kumimoji="1" lang="en-US" altLang="ko-KR" dirty="0"/>
              <a:t>object</a:t>
            </a:r>
            <a:r>
              <a:rPr kumimoji="1" lang="ko-KR" altLang="en-US" dirty="0"/>
              <a:t>에만 국한된 좌표계 입니다</a:t>
            </a:r>
            <a:r>
              <a:rPr kumimoji="1" lang="en-US" altLang="ko-KR" dirty="0"/>
              <a:t>. </a:t>
            </a:r>
          </a:p>
          <a:p>
            <a:pPr marL="228600" indent="-228600">
              <a:buFont typeface="+mj-lt"/>
              <a:buAutoNum type="arabicPeriod"/>
            </a:pPr>
            <a:r>
              <a:rPr kumimoji="1" lang="ko-KR" altLang="en-US" dirty="0"/>
              <a:t>예를 들어</a:t>
            </a:r>
            <a:r>
              <a:rPr kumimoji="1" lang="en-US" altLang="ko-KR" dirty="0"/>
              <a:t>, Blender</a:t>
            </a:r>
            <a:r>
              <a:rPr kumimoji="1" lang="ko-KR" altLang="en-US" dirty="0"/>
              <a:t>와 같은 </a:t>
            </a:r>
            <a:r>
              <a:rPr kumimoji="1" lang="en-US" altLang="ko-KR" dirty="0"/>
              <a:t>graphics software</a:t>
            </a:r>
            <a:r>
              <a:rPr kumimoji="1" lang="ko-KR" altLang="en-US" dirty="0"/>
              <a:t>에서 </a:t>
            </a:r>
            <a:r>
              <a:rPr kumimoji="1" lang="en-US" altLang="ko-KR" dirty="0"/>
              <a:t>cube</a:t>
            </a:r>
            <a:r>
              <a:rPr kumimoji="1" lang="ko-KR" altLang="en-US" dirty="0"/>
              <a:t>하나를 모델링한다고 가정해 봅시다</a:t>
            </a:r>
            <a:r>
              <a:rPr kumimoji="1" lang="en-US" altLang="ko-KR" dirty="0"/>
              <a:t>. </a:t>
            </a:r>
          </a:p>
          <a:p>
            <a:pPr marL="228600" indent="-228600">
              <a:buFont typeface="+mj-lt"/>
              <a:buAutoNum type="arabicPeriod"/>
            </a:pPr>
            <a:r>
              <a:rPr kumimoji="1" lang="ko-KR" altLang="en-US" dirty="0"/>
              <a:t>보통 처음에 </a:t>
            </a:r>
            <a:r>
              <a:rPr kumimoji="1" lang="en-US" altLang="ko-KR" dirty="0"/>
              <a:t>cube</a:t>
            </a:r>
            <a:r>
              <a:rPr kumimoji="1" lang="ko-KR" altLang="en-US" dirty="0"/>
              <a:t>는 원점을 중심으로 하고</a:t>
            </a:r>
            <a:r>
              <a:rPr kumimoji="1" lang="en-US" altLang="ko-KR" dirty="0"/>
              <a:t>, edge</a:t>
            </a:r>
            <a:r>
              <a:rPr kumimoji="1" lang="ko-KR" altLang="en-US" dirty="0"/>
              <a:t>의 하나의 길이가 </a:t>
            </a:r>
            <a:r>
              <a:rPr kumimoji="1" lang="en-US" altLang="ko-KR" dirty="0"/>
              <a:t>1</a:t>
            </a:r>
            <a:r>
              <a:rPr kumimoji="1" lang="ko-KR" altLang="en-US" dirty="0"/>
              <a:t>인 기본적인 모양을 가집니다</a:t>
            </a:r>
            <a:r>
              <a:rPr kumimoji="1" lang="en-US" altLang="ko-KR" dirty="0"/>
              <a:t>. </a:t>
            </a:r>
            <a:r>
              <a:rPr kumimoji="1" lang="ko-KR" altLang="en-US" dirty="0"/>
              <a:t>이후에 우리가 이것의 크기를 바꾸거나 위치를 옮겨서 재배치 하거나 합니다</a:t>
            </a:r>
            <a:r>
              <a:rPr kumimoji="1" lang="en-US" altLang="ko-KR" dirty="0"/>
              <a:t>. </a:t>
            </a:r>
            <a:r>
              <a:rPr kumimoji="1" lang="ko-KR" altLang="en-US" dirty="0"/>
              <a:t>이렇게 </a:t>
            </a:r>
            <a:r>
              <a:rPr kumimoji="1" lang="en-US" altLang="ko-KR" dirty="0"/>
              <a:t>object</a:t>
            </a:r>
            <a:r>
              <a:rPr kumimoji="1" lang="ko-KR" altLang="en-US" dirty="0"/>
              <a:t>가 처음에 자신을 정의하기 위해 사용하는 좌표계를 </a:t>
            </a:r>
            <a:r>
              <a:rPr kumimoji="1" lang="en-US" altLang="ko-KR" dirty="0"/>
              <a:t>local space</a:t>
            </a:r>
            <a:r>
              <a:rPr kumimoji="1" lang="ko-KR" altLang="en-US" dirty="0"/>
              <a:t> </a:t>
            </a:r>
            <a:r>
              <a:rPr kumimoji="1" lang="ko-KR" altLang="en-US" dirty="0" err="1"/>
              <a:t>라고</a:t>
            </a:r>
            <a:r>
              <a:rPr kumimoji="1" lang="ko-KR" altLang="en-US" dirty="0"/>
              <a:t> 하고</a:t>
            </a:r>
            <a:r>
              <a:rPr kumimoji="1" lang="en-US" altLang="ko-KR" dirty="0"/>
              <a:t>,</a:t>
            </a:r>
            <a:r>
              <a:rPr kumimoji="1" lang="ko-KR" altLang="en-US" dirty="0"/>
              <a:t> 이 때 </a:t>
            </a:r>
            <a:r>
              <a:rPr kumimoji="1" lang="en-US" altLang="ko-KR" dirty="0"/>
              <a:t>vertex</a:t>
            </a:r>
            <a:r>
              <a:rPr kumimoji="1" lang="ko-KR" altLang="en-US" dirty="0"/>
              <a:t>의 </a:t>
            </a:r>
            <a:r>
              <a:rPr kumimoji="1" lang="en-US" altLang="ko-KR" dirty="0"/>
              <a:t>coordinates</a:t>
            </a:r>
            <a:r>
              <a:rPr kumimoji="1" lang="ko-KR" altLang="en-US" dirty="0" err="1"/>
              <a:t>를</a:t>
            </a:r>
            <a:r>
              <a:rPr kumimoji="1" lang="ko-KR" altLang="en-US" dirty="0"/>
              <a:t> </a:t>
            </a:r>
            <a:r>
              <a:rPr kumimoji="1" lang="en-US" altLang="ko-KR" dirty="0"/>
              <a:t>local coordinates</a:t>
            </a:r>
            <a:r>
              <a:rPr kumimoji="1" lang="ko-KR" altLang="en-US" dirty="0" err="1"/>
              <a:t>라고</a:t>
            </a:r>
            <a:r>
              <a:rPr kumimoji="1" lang="ko-KR" altLang="en-US" dirty="0"/>
              <a:t> 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422079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local space</a:t>
            </a:r>
            <a:r>
              <a:rPr kumimoji="1" lang="ko-KR" altLang="en-US" dirty="0"/>
              <a:t>에서 정의된 </a:t>
            </a:r>
            <a:r>
              <a:rPr kumimoji="1" lang="en-US" altLang="ko-KR" dirty="0"/>
              <a:t>object</a:t>
            </a:r>
            <a:r>
              <a:rPr kumimoji="1" lang="ko-KR" altLang="en-US" dirty="0"/>
              <a:t>들은 이후에 하나의 공간에 모여서 한 장면 </a:t>
            </a:r>
            <a:r>
              <a:rPr kumimoji="1" lang="en-US" altLang="ko-KR" dirty="0"/>
              <a:t>(scene) </a:t>
            </a:r>
            <a:r>
              <a:rPr kumimoji="1" lang="ko-KR" altLang="en-US" dirty="0"/>
              <a:t>을 이루게 됩니다</a:t>
            </a:r>
            <a:r>
              <a:rPr kumimoji="1" lang="en-US" altLang="ko-KR" dirty="0"/>
              <a:t>. </a:t>
            </a:r>
            <a:r>
              <a:rPr kumimoji="1" lang="ko-KR" altLang="en-US" dirty="0"/>
              <a:t>예를 들면 한 장면 안에 집</a:t>
            </a:r>
            <a:r>
              <a:rPr kumimoji="1" lang="en-US" altLang="ko-KR" dirty="0"/>
              <a:t>, </a:t>
            </a:r>
            <a:r>
              <a:rPr kumimoji="1" lang="ko-KR" altLang="en-US" dirty="0"/>
              <a:t>나무</a:t>
            </a:r>
            <a:r>
              <a:rPr kumimoji="1" lang="en-US" altLang="ko-KR" dirty="0"/>
              <a:t>, </a:t>
            </a:r>
            <a:r>
              <a:rPr kumimoji="1" lang="ko-KR" altLang="en-US" dirty="0"/>
              <a:t>자동차 등이 모두 출현하는 경우 입니다</a:t>
            </a:r>
            <a:r>
              <a:rPr kumimoji="1" lang="en-US" altLang="ko-KR" dirty="0"/>
              <a:t>. </a:t>
            </a:r>
            <a:r>
              <a:rPr kumimoji="1" lang="ko-KR" altLang="en-US" dirty="0"/>
              <a:t>집과 나무와 자동차는 모두 처음에 자신만의 </a:t>
            </a:r>
            <a:r>
              <a:rPr kumimoji="1" lang="en-US" altLang="ko-KR" dirty="0"/>
              <a:t>local space</a:t>
            </a:r>
            <a:r>
              <a:rPr kumimoji="1" lang="ko-KR" altLang="en-US" dirty="0"/>
              <a:t>들에서 모델링 되었을 것입니다</a:t>
            </a:r>
            <a:r>
              <a:rPr kumimoji="1" lang="en-US" altLang="ko-KR" dirty="0"/>
              <a:t>. </a:t>
            </a:r>
            <a:r>
              <a:rPr kumimoji="1" lang="ko-KR" altLang="en-US" dirty="0"/>
              <a:t>이 때</a:t>
            </a:r>
            <a:r>
              <a:rPr kumimoji="1" lang="en-US" altLang="ko-KR" dirty="0"/>
              <a:t>, </a:t>
            </a:r>
            <a:r>
              <a:rPr kumimoji="1" lang="ko-KR" altLang="en-US" dirty="0"/>
              <a:t>예를 들면</a:t>
            </a:r>
            <a:r>
              <a:rPr kumimoji="1" lang="en-US" altLang="ko-KR" dirty="0"/>
              <a:t>, </a:t>
            </a:r>
            <a:r>
              <a:rPr kumimoji="1" lang="ko-KR" altLang="en-US" dirty="0"/>
              <a:t>각 오브젝트의 중심은 원점이고 크기는 상대적으로 조절되어 있지 않을 것입니다</a:t>
            </a:r>
            <a:r>
              <a:rPr kumimoji="1" lang="en-US" altLang="ko-KR" dirty="0"/>
              <a:t>. </a:t>
            </a:r>
            <a:r>
              <a:rPr kumimoji="1" lang="ko-KR" altLang="en-US" dirty="0"/>
              <a:t>이 오브젝트들을 하나의 공간에 모아서 배치해야 하는데</a:t>
            </a:r>
            <a:r>
              <a:rPr kumimoji="1" lang="en-US" altLang="ko-KR" dirty="0"/>
              <a:t>, </a:t>
            </a:r>
            <a:r>
              <a:rPr kumimoji="1" lang="ko-KR" altLang="en-US" dirty="0"/>
              <a:t>이 하나의 공간을 </a:t>
            </a:r>
            <a:r>
              <a:rPr kumimoji="1" lang="en-US" altLang="ko-KR" dirty="0"/>
              <a:t>world space</a:t>
            </a:r>
            <a:r>
              <a:rPr kumimoji="1" lang="ko-KR" altLang="en-US" dirty="0" err="1"/>
              <a:t>라고</a:t>
            </a:r>
            <a:r>
              <a:rPr kumimoji="1" lang="ko-KR" altLang="en-US" dirty="0"/>
              <a:t> 합니다</a:t>
            </a:r>
            <a:r>
              <a:rPr kumimoji="1" lang="en-US" altLang="ko-KR" dirty="0"/>
              <a:t>. </a:t>
            </a:r>
          </a:p>
          <a:p>
            <a:pPr marL="228600" indent="-228600">
              <a:buFont typeface="+mj-lt"/>
              <a:buAutoNum type="arabicPeriod"/>
            </a:pPr>
            <a:r>
              <a:rPr kumimoji="1" lang="en-US" altLang="ko-KR" dirty="0"/>
              <a:t>World coordinates</a:t>
            </a:r>
            <a:r>
              <a:rPr kumimoji="1" lang="ko-KR" altLang="en-US" dirty="0"/>
              <a:t>는 이 </a:t>
            </a:r>
            <a:r>
              <a:rPr kumimoji="1" lang="en-US" altLang="ko-KR" dirty="0"/>
              <a:t>world space</a:t>
            </a:r>
            <a:r>
              <a:rPr kumimoji="1" lang="ko-KR" altLang="en-US" dirty="0"/>
              <a:t>안에서 정의되는 좌표를 말합니다</a:t>
            </a:r>
            <a:r>
              <a:rPr kumimoji="1" lang="en-US" altLang="ko-KR" dirty="0"/>
              <a:t>. </a:t>
            </a:r>
          </a:p>
          <a:p>
            <a:pPr marL="228600" indent="-228600">
              <a:buFont typeface="+mj-lt"/>
              <a:buAutoNum type="arabicPeriod"/>
            </a:pPr>
            <a:r>
              <a:rPr kumimoji="1" lang="ko-KR" altLang="en-US" dirty="0"/>
              <a:t>그림에서 보면 로봇의 팔을 이루는 두개의 직사각형들은 처음에 각각의 </a:t>
            </a:r>
            <a:r>
              <a:rPr kumimoji="1" lang="en-US" altLang="ko-KR" dirty="0"/>
              <a:t>local space</a:t>
            </a:r>
            <a:r>
              <a:rPr kumimoji="1" lang="ko-KR" altLang="en-US" dirty="0"/>
              <a:t>에서 </a:t>
            </a:r>
            <a:r>
              <a:rPr kumimoji="1" lang="en-US" altLang="ko-KR" dirty="0"/>
              <a:t>A</a:t>
            </a:r>
            <a:r>
              <a:rPr kumimoji="1" lang="ko-KR" altLang="en-US" dirty="0"/>
              <a:t>와 </a:t>
            </a:r>
            <a:r>
              <a:rPr kumimoji="1" lang="en-US" altLang="ko-KR" dirty="0"/>
              <a:t>B</a:t>
            </a:r>
            <a:r>
              <a:rPr kumimoji="1" lang="ko-KR" altLang="en-US" dirty="0"/>
              <a:t>로 모델링 되어 있었습니다</a:t>
            </a:r>
            <a:r>
              <a:rPr kumimoji="1" lang="en-US" altLang="ko-KR" dirty="0"/>
              <a:t>.</a:t>
            </a:r>
          </a:p>
          <a:p>
            <a:pPr marL="228600" indent="-228600">
              <a:buFont typeface="+mj-lt"/>
              <a:buAutoNum type="arabicPeriod"/>
            </a:pPr>
            <a:r>
              <a:rPr kumimoji="1" lang="ko-KR" altLang="en-US" dirty="0"/>
              <a:t>이들을 하나의 </a:t>
            </a:r>
            <a:r>
              <a:rPr kumimoji="1" lang="en-US" altLang="ko-KR" dirty="0"/>
              <a:t>world space</a:t>
            </a:r>
            <a:r>
              <a:rPr kumimoji="1" lang="ko-KR" altLang="en-US" dirty="0"/>
              <a:t>로 옮겨서 배치하려면 </a:t>
            </a:r>
            <a:r>
              <a:rPr kumimoji="1" lang="en-US" altLang="ko-KR" dirty="0"/>
              <a:t>Local</a:t>
            </a:r>
            <a:r>
              <a:rPr kumimoji="1" lang="ko-KR" altLang="en-US" dirty="0"/>
              <a:t>에서 </a:t>
            </a:r>
            <a:r>
              <a:rPr kumimoji="1" lang="en-US" altLang="ko-KR" dirty="0"/>
              <a:t>world space</a:t>
            </a:r>
            <a:r>
              <a:rPr kumimoji="1" lang="ko-KR" altLang="en-US" dirty="0"/>
              <a:t>로의 </a:t>
            </a:r>
            <a:r>
              <a:rPr kumimoji="1" lang="en-US" altLang="ko-KR" dirty="0"/>
              <a:t>transformation</a:t>
            </a:r>
            <a:r>
              <a:rPr kumimoji="1" lang="ko-KR" altLang="en-US" dirty="0"/>
              <a:t>이 필요하게 됩니다</a:t>
            </a:r>
            <a:r>
              <a:rPr kumimoji="1" lang="en-US" altLang="ko-KR" dirty="0"/>
              <a:t>. Local</a:t>
            </a:r>
            <a:r>
              <a:rPr kumimoji="1" lang="ko-KR" altLang="en-US" dirty="0"/>
              <a:t>에서 </a:t>
            </a:r>
            <a:r>
              <a:rPr kumimoji="1" lang="en-US" altLang="ko-KR" dirty="0"/>
              <a:t>world</a:t>
            </a:r>
            <a:r>
              <a:rPr kumimoji="1" lang="ko-KR" altLang="en-US" dirty="0"/>
              <a:t>로의 </a:t>
            </a:r>
            <a:r>
              <a:rPr kumimoji="1" lang="en-US" altLang="ko-KR" dirty="0"/>
              <a:t>transformation</a:t>
            </a:r>
            <a:r>
              <a:rPr kumimoji="1" lang="ko-KR" altLang="en-US" dirty="0"/>
              <a:t>을 나타내는 </a:t>
            </a:r>
            <a:r>
              <a:rPr kumimoji="1" lang="en-US" altLang="ko-KR" dirty="0"/>
              <a:t>matrix</a:t>
            </a:r>
            <a:r>
              <a:rPr kumimoji="1" lang="ko-KR" altLang="en-US" dirty="0" err="1"/>
              <a:t>를</a:t>
            </a:r>
            <a:r>
              <a:rPr kumimoji="1" lang="ko-KR" altLang="en-US" dirty="0"/>
              <a:t> </a:t>
            </a:r>
            <a:r>
              <a:rPr kumimoji="1" lang="en-US" altLang="ko-KR" dirty="0"/>
              <a:t>model matrix</a:t>
            </a:r>
            <a:r>
              <a:rPr kumimoji="1" lang="ko-KR" altLang="en-US" dirty="0" err="1"/>
              <a:t>라고</a:t>
            </a:r>
            <a:r>
              <a:rPr kumimoji="1" lang="ko-KR" altLang="en-US" dirty="0"/>
              <a:t> 부르고</a:t>
            </a:r>
            <a:r>
              <a:rPr kumimoji="1" lang="en-US" altLang="ko-KR" dirty="0"/>
              <a:t>, </a:t>
            </a:r>
            <a:r>
              <a:rPr kumimoji="1" lang="ko-KR" altLang="en-US" dirty="0"/>
              <a:t>이 </a:t>
            </a:r>
            <a:r>
              <a:rPr kumimoji="1" lang="en-US" altLang="ko-KR" dirty="0"/>
              <a:t>transformation</a:t>
            </a:r>
            <a:r>
              <a:rPr kumimoji="1" lang="ko-KR" altLang="en-US" dirty="0"/>
              <a:t>을 </a:t>
            </a:r>
            <a:r>
              <a:rPr kumimoji="1" lang="en-US" altLang="ko-KR" dirty="0"/>
              <a:t>model transformation</a:t>
            </a:r>
            <a:r>
              <a:rPr kumimoji="1" lang="ko-KR" altLang="en-US" dirty="0"/>
              <a:t>이라 부릅니다</a:t>
            </a:r>
            <a:r>
              <a:rPr kumimoji="1" lang="en-US" altLang="ko-KR" dirty="0"/>
              <a:t>. </a:t>
            </a:r>
            <a:r>
              <a:rPr kumimoji="1" lang="ko-KR" altLang="en-US" dirty="0"/>
              <a:t>그림에서는 </a:t>
            </a:r>
            <a:r>
              <a:rPr kumimoji="1" lang="en-US" altLang="ko-KR" dirty="0"/>
              <a:t>cube</a:t>
            </a:r>
            <a:r>
              <a:rPr kumimoji="1" lang="ko-KR" altLang="en-US" dirty="0"/>
              <a:t>가 </a:t>
            </a:r>
            <a:r>
              <a:rPr kumimoji="1" lang="en-US" altLang="ko-KR" dirty="0"/>
              <a:t>local space</a:t>
            </a:r>
            <a:r>
              <a:rPr kumimoji="1" lang="ko-KR" altLang="en-US" dirty="0"/>
              <a:t>로 </a:t>
            </a:r>
            <a:r>
              <a:rPr kumimoji="1" lang="ko-KR" altLang="en-US" dirty="0" err="1"/>
              <a:t>부터</a:t>
            </a:r>
            <a:r>
              <a:rPr kumimoji="1" lang="ko-KR" altLang="en-US" dirty="0"/>
              <a:t> </a:t>
            </a:r>
            <a:r>
              <a:rPr kumimoji="1" lang="en-US" altLang="ko-KR" dirty="0"/>
              <a:t>model transformation</a:t>
            </a:r>
            <a:r>
              <a:rPr kumimoji="1" lang="ko-KR" altLang="en-US" dirty="0"/>
              <a:t>에 따라 </a:t>
            </a:r>
            <a:r>
              <a:rPr kumimoji="1" lang="en-US" altLang="ko-KR" dirty="0"/>
              <a:t>world space</a:t>
            </a:r>
            <a:r>
              <a:rPr kumimoji="1" lang="ko-KR" altLang="en-US" dirty="0"/>
              <a:t>로 옮겨지는 것을 볼 수 있습니다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103556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World space</a:t>
            </a:r>
            <a:r>
              <a:rPr kumimoji="1" lang="ko-KR" altLang="en-US" dirty="0"/>
              <a:t>의 </a:t>
            </a:r>
            <a:r>
              <a:rPr kumimoji="1" lang="en" altLang="ko-KR" dirty="0"/>
              <a:t>object</a:t>
            </a:r>
            <a:r>
              <a:rPr kumimoji="1" lang="ko-KR" altLang="en-US" dirty="0"/>
              <a:t>는 </a:t>
            </a:r>
            <a:r>
              <a:rPr kumimoji="1" lang="en" altLang="ko-KR" dirty="0"/>
              <a:t>view transformation</a:t>
            </a:r>
            <a:r>
              <a:rPr kumimoji="1" lang="ko-KR" altLang="en-US" dirty="0"/>
              <a:t>에 의해 </a:t>
            </a:r>
            <a:r>
              <a:rPr kumimoji="1" lang="en" altLang="ko-KR" dirty="0"/>
              <a:t>view space</a:t>
            </a:r>
            <a:r>
              <a:rPr kumimoji="1" lang="ko-KR" altLang="en-US" dirty="0"/>
              <a:t>로 변환됩니다</a:t>
            </a:r>
            <a:r>
              <a:rPr kumimoji="1" lang="en-US" altLang="ko-KR" dirty="0"/>
              <a:t>. </a:t>
            </a:r>
            <a:r>
              <a:rPr kumimoji="1" lang="en" altLang="ko-KR" dirty="0"/>
              <a:t>View space</a:t>
            </a:r>
            <a:r>
              <a:rPr kumimoji="1" lang="ko-KR" altLang="en-US" dirty="0"/>
              <a:t>는 </a:t>
            </a:r>
            <a:r>
              <a:rPr kumimoji="1" lang="en" altLang="ko-KR" dirty="0"/>
              <a:t>camera space </a:t>
            </a:r>
            <a:r>
              <a:rPr kumimoji="1" lang="ko-KR" altLang="en-US" dirty="0"/>
              <a:t>또는 </a:t>
            </a:r>
            <a:r>
              <a:rPr kumimoji="1" lang="en" altLang="ko-KR" dirty="0"/>
              <a:t>eye space</a:t>
            </a:r>
            <a:r>
              <a:rPr kumimoji="1" lang="ko-KR" altLang="en-US" dirty="0"/>
              <a:t>라고도 불립니다</a:t>
            </a:r>
            <a:r>
              <a:rPr kumimoji="1" lang="en-US" altLang="ko-KR" dirty="0"/>
              <a:t>. </a:t>
            </a:r>
          </a:p>
          <a:p>
            <a:pPr marL="228600" indent="-228600">
              <a:buFont typeface="+mj-lt"/>
              <a:buAutoNum type="arabicPeriod"/>
            </a:pPr>
            <a:r>
              <a:rPr kumimoji="1" lang="en" altLang="ko-KR" dirty="0"/>
              <a:t>View space</a:t>
            </a:r>
            <a:r>
              <a:rPr kumimoji="1" lang="ko-KR" altLang="en-US" dirty="0"/>
              <a:t>는 </a:t>
            </a:r>
            <a:r>
              <a:rPr kumimoji="1" lang="en" altLang="ko-KR" dirty="0"/>
              <a:t>user</a:t>
            </a:r>
            <a:r>
              <a:rPr kumimoji="1" lang="ko-KR" altLang="en-US" dirty="0"/>
              <a:t>의 </a:t>
            </a:r>
            <a:r>
              <a:rPr kumimoji="1" lang="en" altLang="ko-KR" dirty="0"/>
              <a:t>view</a:t>
            </a:r>
            <a:r>
              <a:rPr kumimoji="1" lang="ko-KR" altLang="en-US" dirty="0" err="1"/>
              <a:t>를</a:t>
            </a:r>
            <a:r>
              <a:rPr kumimoji="1" lang="ko-KR" altLang="en-US" dirty="0"/>
              <a:t> 중심으로 정의되는 공간입니다</a:t>
            </a:r>
            <a:r>
              <a:rPr kumimoji="1" lang="en-US" altLang="ko-KR" dirty="0"/>
              <a:t>. </a:t>
            </a:r>
            <a:r>
              <a:rPr kumimoji="1" lang="ko-KR" altLang="en-US" dirty="0"/>
              <a:t>그림에서 보면 </a:t>
            </a:r>
            <a:r>
              <a:rPr kumimoji="1" lang="en" altLang="ko-KR" dirty="0"/>
              <a:t>world space</a:t>
            </a:r>
            <a:r>
              <a:rPr kumimoji="1" lang="ko-KR" altLang="en-US" dirty="0"/>
              <a:t>에 </a:t>
            </a:r>
            <a:r>
              <a:rPr kumimoji="1" lang="en" altLang="ko-KR" dirty="0"/>
              <a:t>object</a:t>
            </a:r>
            <a:r>
              <a:rPr kumimoji="1" lang="ko-KR" altLang="en-US" dirty="0"/>
              <a:t>들이 존재하고 있을 때</a:t>
            </a:r>
            <a:r>
              <a:rPr kumimoji="1" lang="en-US" altLang="ko-KR" dirty="0"/>
              <a:t>, </a:t>
            </a:r>
            <a:r>
              <a:rPr kumimoji="1" lang="en" altLang="ko-KR" dirty="0"/>
              <a:t>view space</a:t>
            </a:r>
            <a:r>
              <a:rPr kumimoji="1" lang="ko-KR" altLang="en-US" dirty="0"/>
              <a:t>는 </a:t>
            </a:r>
            <a:r>
              <a:rPr kumimoji="1" lang="en" altLang="ko-KR" dirty="0"/>
              <a:t>camera</a:t>
            </a:r>
            <a:r>
              <a:rPr kumimoji="1" lang="ko-KR" altLang="en-US" dirty="0"/>
              <a:t>의 위치인 </a:t>
            </a:r>
            <a:r>
              <a:rPr kumimoji="1" lang="en" altLang="ko-KR" dirty="0"/>
              <a:t>center of projection, </a:t>
            </a:r>
            <a:r>
              <a:rPr kumimoji="1" lang="ko-KR" altLang="en-US" dirty="0"/>
              <a:t>즉</a:t>
            </a:r>
            <a:r>
              <a:rPr kumimoji="1" lang="en-US" altLang="ko-KR" dirty="0"/>
              <a:t>, </a:t>
            </a:r>
            <a:r>
              <a:rPr kumimoji="1" lang="en" altLang="ko-KR" dirty="0"/>
              <a:t>COP</a:t>
            </a:r>
            <a:r>
              <a:rPr kumimoji="1" lang="ko-KR" altLang="en-US" dirty="0" err="1"/>
              <a:t>를</a:t>
            </a:r>
            <a:r>
              <a:rPr kumimoji="1" lang="ko-KR" altLang="en-US" dirty="0"/>
              <a:t> 원점으로 가지는 공간입니다</a:t>
            </a:r>
            <a:r>
              <a:rPr kumimoji="1" lang="en-US" altLang="ko-KR" dirty="0"/>
              <a:t>. </a:t>
            </a:r>
          </a:p>
          <a:p>
            <a:pPr marL="228600" indent="-228600">
              <a:buFont typeface="+mj-lt"/>
              <a:buAutoNum type="arabicPeriod"/>
            </a:pPr>
            <a:r>
              <a:rPr kumimoji="1" lang="en" altLang="ko-KR" dirty="0"/>
              <a:t>View matrix</a:t>
            </a:r>
            <a:r>
              <a:rPr kumimoji="1" lang="ko-KR" altLang="en-US" dirty="0"/>
              <a:t>로 나타내지는 </a:t>
            </a:r>
            <a:r>
              <a:rPr kumimoji="1" lang="en" altLang="ko-KR" dirty="0"/>
              <a:t>view transformation</a:t>
            </a:r>
            <a:r>
              <a:rPr kumimoji="1" lang="ko-KR" altLang="en-US" dirty="0"/>
              <a:t>은 </a:t>
            </a:r>
            <a:r>
              <a:rPr kumimoji="1" lang="en" altLang="ko-KR" dirty="0"/>
              <a:t>world</a:t>
            </a:r>
            <a:r>
              <a:rPr kumimoji="1" lang="ko-KR" altLang="en-US" dirty="0"/>
              <a:t>에서 </a:t>
            </a:r>
            <a:r>
              <a:rPr kumimoji="1" lang="en" altLang="ko-KR" dirty="0"/>
              <a:t>view space</a:t>
            </a:r>
            <a:r>
              <a:rPr kumimoji="1" lang="ko-KR" altLang="en-US" dirty="0"/>
              <a:t>로 </a:t>
            </a:r>
            <a:r>
              <a:rPr kumimoji="1" lang="en" altLang="ko-KR" dirty="0"/>
              <a:t>coordinates</a:t>
            </a:r>
            <a:r>
              <a:rPr kumimoji="1" lang="ko-KR" altLang="en-US" dirty="0"/>
              <a:t>를 변환합니다</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25518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다음은 </a:t>
            </a:r>
            <a:r>
              <a:rPr kumimoji="1" lang="en-US" altLang="ko-KR" dirty="0"/>
              <a:t>view space</a:t>
            </a:r>
            <a:r>
              <a:rPr kumimoji="1" lang="ko-KR" altLang="en-US" dirty="0"/>
              <a:t>에서 </a:t>
            </a:r>
            <a:r>
              <a:rPr kumimoji="1" lang="en-US" altLang="ko-KR" dirty="0"/>
              <a:t>clip space</a:t>
            </a:r>
            <a:r>
              <a:rPr kumimoji="1" lang="ko-KR" altLang="en-US" dirty="0"/>
              <a:t>로의 변환 입니다</a:t>
            </a:r>
            <a:r>
              <a:rPr kumimoji="1" lang="en-US" altLang="ko-KR" dirty="0"/>
              <a:t>. Clip space</a:t>
            </a:r>
            <a:r>
              <a:rPr kumimoji="1" lang="ko-KR" altLang="en-US" dirty="0"/>
              <a:t>는 </a:t>
            </a:r>
            <a:r>
              <a:rPr kumimoji="1" lang="en-US" altLang="ko-KR" dirty="0"/>
              <a:t>clip coordinates</a:t>
            </a:r>
            <a:r>
              <a:rPr kumimoji="1" lang="ko-KR" altLang="en-US" dirty="0"/>
              <a:t>로 정의되는데</a:t>
            </a:r>
            <a:r>
              <a:rPr kumimoji="1" lang="en-US" altLang="ko-KR" dirty="0"/>
              <a:t>, </a:t>
            </a:r>
            <a:r>
              <a:rPr kumimoji="1" lang="ko-KR" altLang="en-US" dirty="0"/>
              <a:t>이 </a:t>
            </a:r>
            <a:r>
              <a:rPr kumimoji="1" lang="en-US" altLang="ko-KR" dirty="0"/>
              <a:t>clip coordinates</a:t>
            </a:r>
            <a:r>
              <a:rPr kumimoji="1" lang="ko-KR" altLang="en-US" dirty="0"/>
              <a:t>가 바로 </a:t>
            </a:r>
            <a:r>
              <a:rPr kumimoji="1" lang="en-US" altLang="ko-KR" dirty="0"/>
              <a:t>NDC </a:t>
            </a:r>
            <a:r>
              <a:rPr kumimoji="1" lang="ko-KR" altLang="en-US" dirty="0"/>
              <a:t>입니다</a:t>
            </a:r>
            <a:r>
              <a:rPr kumimoji="1" lang="en-US" altLang="ko-KR" dirty="0"/>
              <a:t>. </a:t>
            </a:r>
          </a:p>
          <a:p>
            <a:pPr marL="228600" indent="-228600">
              <a:buFont typeface="+mj-lt"/>
              <a:buAutoNum type="arabicPeriod"/>
            </a:pPr>
            <a:r>
              <a:rPr kumimoji="1" lang="ko-KR" altLang="en-US" dirty="0"/>
              <a:t>몇 번 이야기 했듯이 </a:t>
            </a:r>
            <a:r>
              <a:rPr kumimoji="1" lang="en-US" altLang="ko-KR" dirty="0"/>
              <a:t>vertex shader</a:t>
            </a:r>
            <a:r>
              <a:rPr kumimoji="1" lang="ko-KR" altLang="en-US" dirty="0"/>
              <a:t>에서 최종적인 </a:t>
            </a:r>
            <a:r>
              <a:rPr kumimoji="1" lang="en-US" altLang="ko-KR" dirty="0"/>
              <a:t>output </a:t>
            </a:r>
            <a:r>
              <a:rPr kumimoji="1" lang="en-US" altLang="ko-KR" dirty="0" err="1"/>
              <a:t>gl_Position</a:t>
            </a:r>
            <a:r>
              <a:rPr kumimoji="1" lang="ko-KR" altLang="en-US" dirty="0"/>
              <a:t>은 </a:t>
            </a:r>
            <a:r>
              <a:rPr kumimoji="1" lang="en-US" altLang="ko-KR" dirty="0"/>
              <a:t>NDC coordinates</a:t>
            </a:r>
            <a:r>
              <a:rPr kumimoji="1" lang="ko-KR" altLang="en-US" dirty="0" err="1"/>
              <a:t>를</a:t>
            </a:r>
            <a:r>
              <a:rPr kumimoji="1" lang="ko-KR" altLang="en-US" dirty="0"/>
              <a:t> 가져야 합니다</a:t>
            </a:r>
            <a:r>
              <a:rPr kumimoji="1" lang="en-US" altLang="ko-KR" dirty="0"/>
              <a:t>. </a:t>
            </a:r>
          </a:p>
          <a:p>
            <a:pPr marL="228600" indent="-228600">
              <a:buFont typeface="+mj-lt"/>
              <a:buAutoNum type="arabicPeriod"/>
            </a:pPr>
            <a:r>
              <a:rPr kumimoji="1" lang="en-US" altLang="ko-KR" dirty="0"/>
              <a:t>NDC</a:t>
            </a:r>
            <a:r>
              <a:rPr kumimoji="1" lang="ko-KR" altLang="en-US" dirty="0"/>
              <a:t>는 </a:t>
            </a:r>
            <a:r>
              <a:rPr kumimoji="1" lang="en-US" altLang="ko-KR" dirty="0"/>
              <a:t>x, y, z </a:t>
            </a:r>
            <a:r>
              <a:rPr kumimoji="1" lang="ko-KR" altLang="en-US" dirty="0"/>
              <a:t>의 모든 </a:t>
            </a:r>
            <a:r>
              <a:rPr kumimoji="1" lang="en-US" altLang="ko-KR" dirty="0"/>
              <a:t>coordinates</a:t>
            </a:r>
            <a:r>
              <a:rPr kumimoji="1" lang="ko-KR" altLang="en-US" dirty="0"/>
              <a:t>들이 </a:t>
            </a:r>
            <a:r>
              <a:rPr kumimoji="1" lang="en-US" altLang="ko-KR" dirty="0"/>
              <a:t>[-1, 1] </a:t>
            </a:r>
            <a:r>
              <a:rPr kumimoji="1" lang="ko-KR" altLang="en-US" dirty="0"/>
              <a:t>의 범위에 있습니다</a:t>
            </a:r>
            <a:r>
              <a:rPr kumimoji="1" lang="en-US" altLang="ko-KR" dirty="0"/>
              <a:t>. </a:t>
            </a:r>
          </a:p>
          <a:p>
            <a:pPr marL="228600" indent="-228600">
              <a:buFont typeface="+mj-lt"/>
              <a:buAutoNum type="arabicPeriod"/>
            </a:pPr>
            <a:r>
              <a:rPr kumimoji="1" lang="ko-KR" altLang="en-US" dirty="0"/>
              <a:t>이 범위 안에 들지 않는 모든 </a:t>
            </a:r>
            <a:r>
              <a:rPr kumimoji="1" lang="en-US" altLang="ko-KR" dirty="0"/>
              <a:t>coordinates</a:t>
            </a:r>
            <a:r>
              <a:rPr kumimoji="1" lang="ko-KR" altLang="en-US" dirty="0"/>
              <a:t>들은 화면에 보이지 않게 됩니다</a:t>
            </a:r>
            <a:r>
              <a:rPr kumimoji="1" lang="en-US" altLang="ko-KR" dirty="0"/>
              <a:t>. </a:t>
            </a:r>
            <a:r>
              <a:rPr kumimoji="1" lang="ko-KR" altLang="en-US" dirty="0"/>
              <a:t>예를 들면 </a:t>
            </a:r>
            <a:r>
              <a:rPr kumimoji="1" lang="en-US" altLang="ko-KR" dirty="0"/>
              <a:t>(-2, 0, 0), (0.2, 0.5, -5) </a:t>
            </a:r>
            <a:r>
              <a:rPr kumimoji="1" lang="ko-KR" altLang="en-US" dirty="0"/>
              <a:t>와 같은 점 들이죠</a:t>
            </a:r>
            <a:r>
              <a:rPr kumimoji="1" lang="en-US" altLang="ko-KR" dirty="0"/>
              <a:t>. </a:t>
            </a:r>
          </a:p>
          <a:p>
            <a:pPr marL="228600" indent="-228600">
              <a:buFont typeface="+mj-lt"/>
              <a:buAutoNum type="arabicPeriod"/>
            </a:pPr>
            <a:r>
              <a:rPr kumimoji="1" lang="en-US" altLang="ko-KR" dirty="0"/>
              <a:t>View space</a:t>
            </a:r>
            <a:r>
              <a:rPr kumimoji="1" lang="ko-KR" altLang="en-US" dirty="0"/>
              <a:t>에서 </a:t>
            </a:r>
            <a:r>
              <a:rPr kumimoji="1" lang="en-US" altLang="ko-KR" dirty="0"/>
              <a:t>clip space</a:t>
            </a:r>
            <a:r>
              <a:rPr kumimoji="1" lang="ko-KR" altLang="en-US" dirty="0"/>
              <a:t>로의 변환은 </a:t>
            </a:r>
            <a:r>
              <a:rPr kumimoji="1" lang="en-US" altLang="ko-KR" dirty="0"/>
              <a:t>projection matrix</a:t>
            </a:r>
            <a:r>
              <a:rPr kumimoji="1" lang="ko-KR" altLang="en-US" dirty="0"/>
              <a:t>에 의해 행해집니다</a:t>
            </a:r>
            <a:r>
              <a:rPr kumimoji="1" lang="en-US" altLang="ko-KR" dirty="0"/>
              <a:t>. </a:t>
            </a:r>
          </a:p>
          <a:p>
            <a:pPr marL="228600" indent="-228600">
              <a:buFont typeface="+mj-lt"/>
              <a:buAutoNum type="arabicPeriod"/>
            </a:pPr>
            <a:r>
              <a:rPr kumimoji="1" lang="ko-KR" altLang="en-US" dirty="0"/>
              <a:t>특히 </a:t>
            </a:r>
            <a:r>
              <a:rPr kumimoji="1" lang="en-US" altLang="ko-KR" dirty="0"/>
              <a:t>projection</a:t>
            </a:r>
            <a:r>
              <a:rPr kumimoji="1" lang="ko-KR" altLang="en-US" dirty="0"/>
              <a:t> </a:t>
            </a:r>
            <a:r>
              <a:rPr kumimoji="1" lang="en-US" altLang="ko-KR" dirty="0"/>
              <a:t>transformation</a:t>
            </a:r>
            <a:r>
              <a:rPr kumimoji="1" lang="ko-KR" altLang="en-US" dirty="0"/>
              <a:t>은 두 </a:t>
            </a:r>
            <a:r>
              <a:rPr kumimoji="1" lang="en-US" altLang="ko-KR" dirty="0"/>
              <a:t>step</a:t>
            </a:r>
            <a:r>
              <a:rPr kumimoji="1" lang="ko-KR" altLang="en-US" dirty="0"/>
              <a:t>들로 분리될 수 있는데</a:t>
            </a:r>
            <a:r>
              <a:rPr kumimoji="1" lang="en-US" altLang="ko-KR" dirty="0"/>
              <a:t>, projection</a:t>
            </a:r>
            <a:r>
              <a:rPr kumimoji="1" lang="ko-KR" altLang="en-US" dirty="0"/>
              <a:t>과 </a:t>
            </a:r>
            <a:r>
              <a:rPr kumimoji="1" lang="en-US" altLang="ko-KR" dirty="0"/>
              <a:t>perspective division</a:t>
            </a:r>
            <a:r>
              <a:rPr kumimoji="1" lang="ko-KR" altLang="en-US" dirty="0"/>
              <a:t>이 그것들입니다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263343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마지막 남은 단계는 </a:t>
            </a:r>
            <a:r>
              <a:rPr kumimoji="1" lang="en-US" altLang="ko-KR" dirty="0"/>
              <a:t>clip space</a:t>
            </a:r>
            <a:r>
              <a:rPr kumimoji="1" lang="ko-KR" altLang="en-US" dirty="0"/>
              <a:t>의 </a:t>
            </a:r>
            <a:r>
              <a:rPr kumimoji="1" lang="en-US" altLang="ko-KR" dirty="0"/>
              <a:t>coordinates</a:t>
            </a:r>
            <a:r>
              <a:rPr kumimoji="1" lang="ko-KR" altLang="en-US" dirty="0" err="1"/>
              <a:t>를</a:t>
            </a:r>
            <a:r>
              <a:rPr kumimoji="1" lang="ko-KR" altLang="en-US" dirty="0"/>
              <a:t> </a:t>
            </a:r>
            <a:r>
              <a:rPr kumimoji="1" lang="en-US" altLang="ko-KR" dirty="0"/>
              <a:t>viewport transformation</a:t>
            </a:r>
            <a:r>
              <a:rPr kumimoji="1" lang="ko-KR" altLang="en-US" dirty="0"/>
              <a:t>하여 </a:t>
            </a:r>
            <a:r>
              <a:rPr kumimoji="1" lang="en-US" altLang="ko-KR" dirty="0"/>
              <a:t>screen space coordinates</a:t>
            </a:r>
            <a:r>
              <a:rPr kumimoji="1" lang="ko-KR" altLang="en-US" dirty="0"/>
              <a:t>로 바꾸는 것입니다</a:t>
            </a:r>
            <a:r>
              <a:rPr kumimoji="1" lang="en-US" altLang="ko-KR" dirty="0"/>
              <a:t>. </a:t>
            </a:r>
          </a:p>
          <a:p>
            <a:r>
              <a:rPr kumimoji="1" lang="en-US" altLang="ko-KR" dirty="0"/>
              <a:t>Screen space</a:t>
            </a:r>
            <a:r>
              <a:rPr kumimoji="1" lang="ko-KR" altLang="en-US" dirty="0"/>
              <a:t>는 실제 </a:t>
            </a:r>
            <a:r>
              <a:rPr kumimoji="1" lang="en-US" altLang="ko-KR" dirty="0"/>
              <a:t>display </a:t>
            </a:r>
            <a:r>
              <a:rPr kumimoji="1" lang="ko-KR" altLang="en-US" dirty="0"/>
              <a:t>화면에 나타나는 </a:t>
            </a:r>
            <a:r>
              <a:rPr kumimoji="1" lang="en-US" altLang="ko-KR" dirty="0"/>
              <a:t>pixel </a:t>
            </a:r>
            <a:r>
              <a:rPr kumimoji="1" lang="ko-KR" altLang="en-US" dirty="0"/>
              <a:t>좌표 입니다</a:t>
            </a:r>
            <a:r>
              <a:rPr kumimoji="1" lang="en-US" altLang="ko-KR" dirty="0"/>
              <a:t>.</a:t>
            </a:r>
            <a:r>
              <a:rPr kumimoji="1" lang="ko-KR" altLang="en-US" dirty="0"/>
              <a:t> </a:t>
            </a:r>
            <a:endParaRPr kumimoji="1" lang="en-US" altLang="ko-KR" dirty="0"/>
          </a:p>
          <a:p>
            <a:r>
              <a:rPr kumimoji="1" lang="ko-KR" altLang="en-US" dirty="0"/>
              <a:t>사실 이 </a:t>
            </a:r>
            <a:r>
              <a:rPr kumimoji="1" lang="en-US" altLang="ko-KR" dirty="0"/>
              <a:t>viewport transformation</a:t>
            </a:r>
            <a:r>
              <a:rPr kumimoji="1" lang="ko-KR" altLang="en-US" dirty="0"/>
              <a:t>은 </a:t>
            </a:r>
            <a:r>
              <a:rPr kumimoji="1" lang="en-US" altLang="ko-KR" dirty="0"/>
              <a:t>graphics H/W </a:t>
            </a:r>
            <a:r>
              <a:rPr kumimoji="1" lang="ko-KR" altLang="en-US" dirty="0"/>
              <a:t>에 의해 자동으로 일어나게 되어서 우리가 프로그래밍 할 일은 없습니다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23379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46015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8865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70606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31855534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343759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tiff"/><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30.png"/><Relationship Id="rId5" Type="http://schemas.openxmlformats.org/officeDocument/2006/relationships/image" Target="../media/image40.png"/><Relationship Id="rId10" Type="http://schemas.openxmlformats.org/officeDocument/2006/relationships/image" Target="../media/image420.png"/><Relationship Id="rId4" Type="http://schemas.openxmlformats.org/officeDocument/2006/relationships/image" Target="../media/image39.png"/><Relationship Id="rId9" Type="http://schemas.openxmlformats.org/officeDocument/2006/relationships/image" Target="../media/image4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05_1 </a:t>
            </a:r>
            <a:r>
              <a:rPr lang="en-US" dirty="0">
                <a:ea typeface="Tahoma" panose="020B0604030504040204" pitchFamily="34" charset="0"/>
              </a:rPr>
              <a:t>Viewing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a:ea typeface="Tahoma" panose="020B0604030504040204" pitchFamily="34" charset="0"/>
              </a:rPr>
              <a:t>Pipeline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247181"/>
            <a:ext cx="10363200" cy="1470025"/>
          </a:xfrm>
        </p:spPr>
        <p:txBody>
          <a:bodyPr/>
          <a:lstStyle/>
          <a:p>
            <a:r>
              <a:rPr kumimoji="1" lang="en-US" altLang="ko-KR" dirty="0"/>
              <a:t>Program 09_Viewing</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10</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5951984" y="2420888"/>
            <a:ext cx="47752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solidFill>
                  <a:schemeClr val="tx1">
                    <a:lumMod val="65000"/>
                    <a:lumOff val="35000"/>
                  </a:schemeClr>
                </a:solidFill>
              </a:rPr>
              <a:t>Viewing a rotating 3D cube</a:t>
            </a:r>
          </a:p>
          <a:p>
            <a:pPr marL="285750" indent="-285750">
              <a:buFont typeface="Arial" panose="020B0604020202020204" pitchFamily="34" charset="0"/>
              <a:buChar char="•"/>
            </a:pPr>
            <a:r>
              <a:rPr kumimoji="1" lang="en-US" altLang="ko-KR" sz="2400" dirty="0">
                <a:solidFill>
                  <a:schemeClr val="tx1">
                    <a:lumMod val="65000"/>
                    <a:lumOff val="35000"/>
                  </a:schemeClr>
                </a:solidFill>
              </a:rPr>
              <a:t>Rotating the cube by modeling transformation</a:t>
            </a:r>
          </a:p>
        </p:txBody>
      </p:sp>
      <p:pic>
        <p:nvPicPr>
          <p:cNvPr id="6" name="그림 5">
            <a:extLst>
              <a:ext uri="{FF2B5EF4-FFF2-40B4-BE49-F238E27FC236}">
                <a16:creationId xmlns:a16="http://schemas.microsoft.com/office/drawing/2014/main" id="{69468263-3DDD-A6C2-EF7B-D02E106F1B3E}"/>
              </a:ext>
            </a:extLst>
          </p:cNvPr>
          <p:cNvPicPr>
            <a:picLocks noChangeAspect="1"/>
          </p:cNvPicPr>
          <p:nvPr/>
        </p:nvPicPr>
        <p:blipFill>
          <a:blip r:embed="rId3"/>
          <a:stretch>
            <a:fillRect/>
          </a:stretch>
        </p:blipFill>
        <p:spPr>
          <a:xfrm>
            <a:off x="1271464" y="1916832"/>
            <a:ext cx="4014941" cy="4032448"/>
          </a:xfrm>
          <a:prstGeom prst="rect">
            <a:avLst/>
          </a:prstGeom>
        </p:spPr>
      </p:pic>
    </p:spTree>
    <p:extLst>
      <p:ext uri="{BB962C8B-B14F-4D97-AF65-F5344CB8AC3E}">
        <p14:creationId xmlns:p14="http://schemas.microsoft.com/office/powerpoint/2010/main" val="397429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EBE1D8-A8DC-4343-ADBA-D97288D83207}"/>
              </a:ext>
            </a:extLst>
          </p:cNvPr>
          <p:cNvSpPr>
            <a:spLocks noGrp="1"/>
          </p:cNvSpPr>
          <p:nvPr>
            <p:ph type="title"/>
          </p:nvPr>
        </p:nvSpPr>
        <p:spPr/>
        <p:txBody>
          <a:bodyPr/>
          <a:lstStyle/>
          <a:p>
            <a:r>
              <a:rPr kumimoji="1" lang="en-US" altLang="ko-KR" dirty="0"/>
              <a:t>Camera in Computer Graphics</a:t>
            </a:r>
            <a:endParaRPr kumimoji="1" lang="ko-KR" altLang="en-US" dirty="0"/>
          </a:p>
        </p:txBody>
      </p:sp>
      <p:sp>
        <p:nvSpPr>
          <p:cNvPr id="3" name="내용 개체 틀 2">
            <a:extLst>
              <a:ext uri="{FF2B5EF4-FFF2-40B4-BE49-F238E27FC236}">
                <a16:creationId xmlns:a16="http://schemas.microsoft.com/office/drawing/2014/main" id="{30651F01-9C40-5B4F-8266-FA88F78E9EFF}"/>
              </a:ext>
            </a:extLst>
          </p:cNvPr>
          <p:cNvSpPr>
            <a:spLocks noGrp="1"/>
          </p:cNvSpPr>
          <p:nvPr>
            <p:ph idx="1"/>
          </p:nvPr>
        </p:nvSpPr>
        <p:spPr>
          <a:xfrm>
            <a:off x="5300726" y="2277190"/>
            <a:ext cx="5259770" cy="2169994"/>
          </a:xfrm>
        </p:spPr>
        <p:txBody>
          <a:bodyPr>
            <a:normAutofit/>
          </a:bodyPr>
          <a:lstStyle/>
          <a:p>
            <a:r>
              <a:rPr kumimoji="1" lang="en-US" altLang="ko-KR" sz="2400" dirty="0"/>
              <a:t>Same objects</a:t>
            </a:r>
            <a:r>
              <a:rPr lang="en-US" altLang="ko-KR" sz="2400" dirty="0"/>
              <a:t> but different views</a:t>
            </a:r>
          </a:p>
          <a:p>
            <a:r>
              <a:rPr kumimoji="1" lang="en-US" altLang="ko-KR" sz="2400" dirty="0"/>
              <a:t>ex)</a:t>
            </a:r>
            <a:r>
              <a:rPr lang="en-US" altLang="ko-KR" sz="2400" dirty="0"/>
              <a:t> Cameras in Game Engine</a:t>
            </a:r>
          </a:p>
        </p:txBody>
      </p:sp>
      <p:sp>
        <p:nvSpPr>
          <p:cNvPr id="4" name="슬라이드 번호 개체 틀 3">
            <a:extLst>
              <a:ext uri="{FF2B5EF4-FFF2-40B4-BE49-F238E27FC236}">
                <a16:creationId xmlns:a16="http://schemas.microsoft.com/office/drawing/2014/main" id="{BB7D1C05-587D-944E-9BD9-12F0DE82E6AC}"/>
              </a:ext>
            </a:extLst>
          </p:cNvPr>
          <p:cNvSpPr>
            <a:spLocks noGrp="1"/>
          </p:cNvSpPr>
          <p:nvPr>
            <p:ph type="sldNum" sz="quarter" idx="12"/>
          </p:nvPr>
        </p:nvSpPr>
        <p:spPr/>
        <p:txBody>
          <a:bodyPr/>
          <a:lstStyle/>
          <a:p>
            <a:fld id="{B81C3356-60A9-4391-B4BA-980644DD2ECD}" type="slidenum">
              <a:rPr lang="ko-KR" altLang="en-US" smtClean="0"/>
              <a:t>11</a:t>
            </a:fld>
            <a:endParaRPr lang="ko-KR" altLang="en-US" dirty="0"/>
          </a:p>
        </p:txBody>
      </p:sp>
      <p:pic>
        <p:nvPicPr>
          <p:cNvPr id="5" name="그림 4">
            <a:extLst>
              <a:ext uri="{FF2B5EF4-FFF2-40B4-BE49-F238E27FC236}">
                <a16:creationId xmlns:a16="http://schemas.microsoft.com/office/drawing/2014/main" id="{7AC2CFA4-551A-564A-9B33-5AEA2FB4C768}"/>
              </a:ext>
            </a:extLst>
          </p:cNvPr>
          <p:cNvPicPr>
            <a:picLocks noChangeAspect="1"/>
          </p:cNvPicPr>
          <p:nvPr/>
        </p:nvPicPr>
        <p:blipFill rotWithShape="1">
          <a:blip r:embed="rId3"/>
          <a:srcRect l="28363"/>
          <a:stretch/>
        </p:blipFill>
        <p:spPr>
          <a:xfrm>
            <a:off x="551384" y="1175134"/>
            <a:ext cx="4486221" cy="4374107"/>
          </a:xfrm>
          <a:prstGeom prst="rect">
            <a:avLst/>
          </a:prstGeom>
        </p:spPr>
      </p:pic>
      <p:sp>
        <p:nvSpPr>
          <p:cNvPr id="6" name="직사각형 5">
            <a:extLst>
              <a:ext uri="{FF2B5EF4-FFF2-40B4-BE49-F238E27FC236}">
                <a16:creationId xmlns:a16="http://schemas.microsoft.com/office/drawing/2014/main" id="{2437CE33-31C0-D544-A581-07C7950E2DCD}"/>
              </a:ext>
            </a:extLst>
          </p:cNvPr>
          <p:cNvSpPr/>
          <p:nvPr/>
        </p:nvSpPr>
        <p:spPr>
          <a:xfrm>
            <a:off x="5300547" y="4832620"/>
            <a:ext cx="3098102" cy="646331"/>
          </a:xfrm>
          <a:prstGeom prst="rect">
            <a:avLst/>
          </a:prstGeom>
        </p:spPr>
        <p:txBody>
          <a:bodyPr wrap="square">
            <a:spAutoFit/>
          </a:bodyPr>
          <a:lstStyle/>
          <a:p>
            <a:r>
              <a:rPr lang="en" altLang="ko-KR" sz="1200" dirty="0">
                <a:solidFill>
                  <a:schemeClr val="bg1">
                    <a:lumMod val="50000"/>
                  </a:schemeClr>
                </a:solidFill>
              </a:rPr>
              <a:t>https://blog.theknightsofunity.com/using-multiple-unity-cameras-why-this-may-be-important/</a:t>
            </a:r>
            <a:endParaRPr lang="ko-KR" altLang="en-US" sz="1200" dirty="0">
              <a:solidFill>
                <a:schemeClr val="bg1">
                  <a:lumMod val="50000"/>
                </a:schemeClr>
              </a:solidFill>
            </a:endParaRPr>
          </a:p>
        </p:txBody>
      </p:sp>
    </p:spTree>
    <p:extLst>
      <p:ext uri="{BB962C8B-B14F-4D97-AF65-F5344CB8AC3E}">
        <p14:creationId xmlns:p14="http://schemas.microsoft.com/office/powerpoint/2010/main" val="302910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F32388-8221-AE4D-8E26-2FADEB9B434A}"/>
              </a:ext>
            </a:extLst>
          </p:cNvPr>
          <p:cNvSpPr>
            <a:spLocks noGrp="1"/>
          </p:cNvSpPr>
          <p:nvPr>
            <p:ph type="title"/>
          </p:nvPr>
        </p:nvSpPr>
        <p:spPr/>
        <p:txBody>
          <a:bodyPr/>
          <a:lstStyle/>
          <a:p>
            <a:r>
              <a:rPr kumimoji="1" lang="en-US" altLang="ko-KR" dirty="0"/>
              <a:t>Simulating Camera Motion</a:t>
            </a:r>
            <a:endParaRPr kumimoji="1" lang="ko-KR" altLang="en-US" dirty="0"/>
          </a:p>
        </p:txBody>
      </p:sp>
      <p:sp>
        <p:nvSpPr>
          <p:cNvPr id="3" name="내용 개체 틀 2">
            <a:extLst>
              <a:ext uri="{FF2B5EF4-FFF2-40B4-BE49-F238E27FC236}">
                <a16:creationId xmlns:a16="http://schemas.microsoft.com/office/drawing/2014/main" id="{7CA27B1E-20D0-4D49-9635-4705BD340CCC}"/>
              </a:ext>
            </a:extLst>
          </p:cNvPr>
          <p:cNvSpPr>
            <a:spLocks noGrp="1"/>
          </p:cNvSpPr>
          <p:nvPr>
            <p:ph idx="1"/>
          </p:nvPr>
        </p:nvSpPr>
        <p:spPr>
          <a:xfrm>
            <a:off x="250370" y="925975"/>
            <a:ext cx="10148814" cy="2746865"/>
          </a:xfrm>
        </p:spPr>
        <p:txBody>
          <a:bodyPr/>
          <a:lstStyle/>
          <a:p>
            <a:r>
              <a:rPr lang="en-US" altLang="ko-KR" dirty="0"/>
              <a:t>Default WebGL (OpenGL) camera</a:t>
            </a:r>
          </a:p>
          <a:p>
            <a:pPr lvl="1"/>
            <a:r>
              <a:rPr lang="en-US" altLang="ko-KR" dirty="0"/>
              <a:t>Camera at origin</a:t>
            </a:r>
          </a:p>
          <a:p>
            <a:pPr lvl="1"/>
            <a:r>
              <a:rPr lang="en-US" altLang="ko-KR" dirty="0"/>
              <a:t>Looking along –Z axis</a:t>
            </a:r>
            <a:endParaRPr lang="en" altLang="ko-KR" dirty="0"/>
          </a:p>
          <a:p>
            <a:r>
              <a:rPr lang="en" altLang="ko-KR" dirty="0"/>
              <a:t>Simulate the motion of camera</a:t>
            </a:r>
          </a:p>
          <a:p>
            <a:pPr lvl="1"/>
            <a:r>
              <a:rPr lang="en" altLang="ko-KR" dirty="0"/>
              <a:t>by moving all objects in the scene in the reverse direction</a:t>
            </a:r>
          </a:p>
          <a:p>
            <a:pPr lvl="1"/>
            <a:r>
              <a:rPr lang="en" altLang="ko-KR" dirty="0"/>
              <a:t>giving the illusion that </a:t>
            </a:r>
            <a:r>
              <a:rPr lang="en" altLang="ko-KR" b="1" dirty="0"/>
              <a:t>we</a:t>
            </a:r>
            <a:r>
              <a:rPr lang="en" altLang="ko-KR" dirty="0"/>
              <a:t> are moving</a:t>
            </a:r>
          </a:p>
        </p:txBody>
      </p:sp>
      <p:sp>
        <p:nvSpPr>
          <p:cNvPr id="4" name="슬라이드 번호 개체 틀 3">
            <a:extLst>
              <a:ext uri="{FF2B5EF4-FFF2-40B4-BE49-F238E27FC236}">
                <a16:creationId xmlns:a16="http://schemas.microsoft.com/office/drawing/2014/main" id="{CE235AEA-8027-0C4E-A138-18319D0781D9}"/>
              </a:ext>
            </a:extLst>
          </p:cNvPr>
          <p:cNvSpPr>
            <a:spLocks noGrp="1"/>
          </p:cNvSpPr>
          <p:nvPr>
            <p:ph type="sldNum" sz="quarter" idx="12"/>
          </p:nvPr>
        </p:nvSpPr>
        <p:spPr/>
        <p:txBody>
          <a:bodyPr/>
          <a:lstStyle/>
          <a:p>
            <a:fld id="{B81C3356-60A9-4391-B4BA-980644DD2ECD}" type="slidenum">
              <a:rPr lang="ko-KR" altLang="en-US" smtClean="0"/>
              <a:t>12</a:t>
            </a:fld>
            <a:endParaRPr lang="ko-KR" altLang="en-US" dirty="0"/>
          </a:p>
        </p:txBody>
      </p:sp>
      <p:pic>
        <p:nvPicPr>
          <p:cNvPr id="6" name="그림 5">
            <a:extLst>
              <a:ext uri="{FF2B5EF4-FFF2-40B4-BE49-F238E27FC236}">
                <a16:creationId xmlns:a16="http://schemas.microsoft.com/office/drawing/2014/main" id="{8F220D96-CEE1-5C42-AC25-1937A6CF7EF5}"/>
              </a:ext>
            </a:extLst>
          </p:cNvPr>
          <p:cNvPicPr>
            <a:picLocks noChangeAspect="1"/>
          </p:cNvPicPr>
          <p:nvPr/>
        </p:nvPicPr>
        <p:blipFill>
          <a:blip r:embed="rId3"/>
          <a:stretch>
            <a:fillRect/>
          </a:stretch>
        </p:blipFill>
        <p:spPr>
          <a:xfrm>
            <a:off x="1055440" y="3256562"/>
            <a:ext cx="3005354" cy="1803213"/>
          </a:xfrm>
          <a:prstGeom prst="rect">
            <a:avLst/>
          </a:prstGeom>
          <a:ln>
            <a:solidFill>
              <a:schemeClr val="bg1">
                <a:lumMod val="75000"/>
              </a:schemeClr>
            </a:solidFill>
          </a:ln>
        </p:spPr>
      </p:pic>
      <p:sp>
        <p:nvSpPr>
          <p:cNvPr id="5" name="직사각형 4">
            <a:extLst>
              <a:ext uri="{FF2B5EF4-FFF2-40B4-BE49-F238E27FC236}">
                <a16:creationId xmlns:a16="http://schemas.microsoft.com/office/drawing/2014/main" id="{AF8D8D7E-9471-6243-ABE7-D3B6E561A8F1}"/>
              </a:ext>
            </a:extLst>
          </p:cNvPr>
          <p:cNvSpPr/>
          <p:nvPr/>
        </p:nvSpPr>
        <p:spPr>
          <a:xfrm>
            <a:off x="874130" y="5059775"/>
            <a:ext cx="3367973" cy="276999"/>
          </a:xfrm>
          <a:prstGeom prst="rect">
            <a:avLst/>
          </a:prstGeom>
        </p:spPr>
        <p:txBody>
          <a:bodyPr wrap="none">
            <a:spAutoFit/>
          </a:bodyPr>
          <a:lstStyle/>
          <a:p>
            <a:r>
              <a:rPr lang="en" altLang="ko-KR" sz="1200" dirty="0">
                <a:solidFill>
                  <a:schemeClr val="bg1">
                    <a:lumMod val="50000"/>
                  </a:schemeClr>
                </a:solidFill>
              </a:rPr>
              <a:t>http://www.songho.ca/opengl/gl_camera.html</a:t>
            </a:r>
            <a:endParaRPr lang="ko-KR" altLang="en-US" sz="1200" dirty="0">
              <a:solidFill>
                <a:schemeClr val="bg1">
                  <a:lumMod val="50000"/>
                </a:schemeClr>
              </a:solidFill>
            </a:endParaRPr>
          </a:p>
        </p:txBody>
      </p:sp>
      <p:pic>
        <p:nvPicPr>
          <p:cNvPr id="8" name="그림 7">
            <a:extLst>
              <a:ext uri="{FF2B5EF4-FFF2-40B4-BE49-F238E27FC236}">
                <a16:creationId xmlns:a16="http://schemas.microsoft.com/office/drawing/2014/main" id="{A1D04B4C-381D-594B-8CBD-48B92DC7A697}"/>
              </a:ext>
            </a:extLst>
          </p:cNvPr>
          <p:cNvPicPr>
            <a:picLocks noChangeAspect="1"/>
          </p:cNvPicPr>
          <p:nvPr/>
        </p:nvPicPr>
        <p:blipFill>
          <a:blip r:embed="rId4"/>
          <a:stretch>
            <a:fillRect/>
          </a:stretch>
        </p:blipFill>
        <p:spPr>
          <a:xfrm>
            <a:off x="4605518" y="3256562"/>
            <a:ext cx="3201967" cy="1803213"/>
          </a:xfrm>
          <a:prstGeom prst="rect">
            <a:avLst/>
          </a:prstGeom>
        </p:spPr>
      </p:pic>
      <p:sp>
        <p:nvSpPr>
          <p:cNvPr id="9" name="직사각형 8">
            <a:extLst>
              <a:ext uri="{FF2B5EF4-FFF2-40B4-BE49-F238E27FC236}">
                <a16:creationId xmlns:a16="http://schemas.microsoft.com/office/drawing/2014/main" id="{C754840A-D78E-E746-BF75-3B0E2D864393}"/>
              </a:ext>
            </a:extLst>
          </p:cNvPr>
          <p:cNvSpPr/>
          <p:nvPr/>
        </p:nvSpPr>
        <p:spPr>
          <a:xfrm>
            <a:off x="4436906" y="5059774"/>
            <a:ext cx="3679277" cy="276999"/>
          </a:xfrm>
          <a:prstGeom prst="rect">
            <a:avLst/>
          </a:prstGeom>
        </p:spPr>
        <p:txBody>
          <a:bodyPr wrap="none">
            <a:spAutoFit/>
          </a:bodyPr>
          <a:lstStyle/>
          <a:p>
            <a:r>
              <a:rPr lang="en" altLang="ko-KR" sz="1200" dirty="0">
                <a:solidFill>
                  <a:schemeClr val="bg1">
                    <a:lumMod val="50000"/>
                  </a:schemeClr>
                </a:solidFill>
              </a:rPr>
              <a:t>https://blog.trainline.eu/16179-train-travel-europe</a:t>
            </a:r>
            <a:endParaRPr lang="ko-KR" altLang="en-US" sz="1200" dirty="0">
              <a:solidFill>
                <a:schemeClr val="bg1">
                  <a:lumMod val="50000"/>
                </a:schemeClr>
              </a:solidFill>
            </a:endParaRPr>
          </a:p>
        </p:txBody>
      </p:sp>
    </p:spTree>
    <p:extLst>
      <p:ext uri="{BB962C8B-B14F-4D97-AF65-F5344CB8AC3E}">
        <p14:creationId xmlns:p14="http://schemas.microsoft.com/office/powerpoint/2010/main" val="287012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54953-B16F-B14A-A132-53C820E1947E}"/>
              </a:ext>
            </a:extLst>
          </p:cNvPr>
          <p:cNvSpPr>
            <a:spLocks noGrp="1"/>
          </p:cNvSpPr>
          <p:nvPr>
            <p:ph type="title"/>
          </p:nvPr>
        </p:nvSpPr>
        <p:spPr/>
        <p:txBody>
          <a:bodyPr/>
          <a:lstStyle/>
          <a:p>
            <a:r>
              <a:rPr lang="en-US" altLang="ko-KR" dirty="0"/>
              <a:t>View (Camera) Space</a:t>
            </a:r>
            <a:endParaRPr kumimoji="1" lang="ko-KR" altLang="en-US" dirty="0"/>
          </a:p>
        </p:txBody>
      </p:sp>
      <p:sp>
        <p:nvSpPr>
          <p:cNvPr id="4" name="슬라이드 번호 개체 틀 3">
            <a:extLst>
              <a:ext uri="{FF2B5EF4-FFF2-40B4-BE49-F238E27FC236}">
                <a16:creationId xmlns:a16="http://schemas.microsoft.com/office/drawing/2014/main" id="{7CAEA075-5B8C-C149-9B20-F2A8F95FA62E}"/>
              </a:ext>
            </a:extLst>
          </p:cNvPr>
          <p:cNvSpPr>
            <a:spLocks noGrp="1"/>
          </p:cNvSpPr>
          <p:nvPr>
            <p:ph type="sldNum" sz="quarter" idx="12"/>
          </p:nvPr>
        </p:nvSpPr>
        <p:spPr/>
        <p:txBody>
          <a:bodyPr/>
          <a:lstStyle/>
          <a:p>
            <a:fld id="{B81C3356-60A9-4391-B4BA-980644DD2ECD}" type="slidenum">
              <a:rPr lang="ko-KR" altLang="en-US" smtClean="0"/>
              <a:t>13</a:t>
            </a:fld>
            <a:endParaRPr lang="ko-KR" altLang="en-US" dirty="0"/>
          </a:p>
        </p:txBody>
      </p:sp>
      <p:cxnSp>
        <p:nvCxnSpPr>
          <p:cNvPr id="8" name="직선 화살표 연결선 7">
            <a:extLst>
              <a:ext uri="{FF2B5EF4-FFF2-40B4-BE49-F238E27FC236}">
                <a16:creationId xmlns:a16="http://schemas.microsoft.com/office/drawing/2014/main" id="{FA171A00-6881-2344-A130-882C4055FF3D}"/>
              </a:ext>
            </a:extLst>
          </p:cNvPr>
          <p:cNvCxnSpPr>
            <a:cxnSpLocks/>
          </p:cNvCxnSpPr>
          <p:nvPr/>
        </p:nvCxnSpPr>
        <p:spPr bwMode="auto">
          <a:xfrm>
            <a:off x="8882572" y="4634451"/>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3D979D2E-988B-4849-9621-F359E776CE63}"/>
              </a:ext>
            </a:extLst>
          </p:cNvPr>
          <p:cNvCxnSpPr>
            <a:cxnSpLocks/>
          </p:cNvCxnSpPr>
          <p:nvPr/>
        </p:nvCxnSpPr>
        <p:spPr bwMode="auto">
          <a:xfrm flipV="1">
            <a:off x="8882572" y="3910243"/>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4" name="직선 화살표 연결선 13">
            <a:extLst>
              <a:ext uri="{FF2B5EF4-FFF2-40B4-BE49-F238E27FC236}">
                <a16:creationId xmlns:a16="http://schemas.microsoft.com/office/drawing/2014/main" id="{2636215E-F2A2-1442-A7CF-45F91A66DCCA}"/>
              </a:ext>
            </a:extLst>
          </p:cNvPr>
          <p:cNvCxnSpPr>
            <a:cxnSpLocks/>
          </p:cNvCxnSpPr>
          <p:nvPr/>
        </p:nvCxnSpPr>
        <p:spPr bwMode="auto">
          <a:xfrm flipH="1">
            <a:off x="9191269" y="2694365"/>
            <a:ext cx="1086789" cy="33414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5" name="직선 화살표 연결선 14">
            <a:extLst>
              <a:ext uri="{FF2B5EF4-FFF2-40B4-BE49-F238E27FC236}">
                <a16:creationId xmlns:a16="http://schemas.microsoft.com/office/drawing/2014/main" id="{AAB5150B-79CA-554F-9600-43CDF6B26D09}"/>
              </a:ext>
            </a:extLst>
          </p:cNvPr>
          <p:cNvCxnSpPr>
            <a:cxnSpLocks/>
          </p:cNvCxnSpPr>
          <p:nvPr/>
        </p:nvCxnSpPr>
        <p:spPr bwMode="auto">
          <a:xfrm>
            <a:off x="10278057" y="2694364"/>
            <a:ext cx="1091783" cy="43907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6" name="직선 화살표 연결선 15">
            <a:extLst>
              <a:ext uri="{FF2B5EF4-FFF2-40B4-BE49-F238E27FC236}">
                <a16:creationId xmlns:a16="http://schemas.microsoft.com/office/drawing/2014/main" id="{738FA63C-A15F-0948-8350-61FA1E813E34}"/>
              </a:ext>
            </a:extLst>
          </p:cNvPr>
          <p:cNvCxnSpPr>
            <a:cxnSpLocks/>
          </p:cNvCxnSpPr>
          <p:nvPr/>
        </p:nvCxnSpPr>
        <p:spPr bwMode="auto">
          <a:xfrm flipV="1">
            <a:off x="10280554" y="1267800"/>
            <a:ext cx="0" cy="142656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pic>
        <p:nvPicPr>
          <p:cNvPr id="34" name="그림 33">
            <a:extLst>
              <a:ext uri="{FF2B5EF4-FFF2-40B4-BE49-F238E27FC236}">
                <a16:creationId xmlns:a16="http://schemas.microsoft.com/office/drawing/2014/main" id="{58EEABE5-9403-7840-925F-CCAE1A7A59D8}"/>
              </a:ext>
            </a:extLst>
          </p:cNvPr>
          <p:cNvPicPr>
            <a:picLocks noChangeAspect="1"/>
          </p:cNvPicPr>
          <p:nvPr/>
        </p:nvPicPr>
        <p:blipFill rotWithShape="1">
          <a:blip r:embed="rId3"/>
          <a:srcRect l="23870" t="20198" r="26178" b="23530"/>
          <a:stretch/>
        </p:blipFill>
        <p:spPr>
          <a:xfrm>
            <a:off x="7985660" y="4699407"/>
            <a:ext cx="944380" cy="747482"/>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F06774-EF81-3447-9A31-3964C0F81332}"/>
                  </a:ext>
                </a:extLst>
              </p:cNvPr>
              <p:cNvSpPr txBox="1"/>
              <p:nvPr/>
            </p:nvSpPr>
            <p:spPr>
              <a:xfrm>
                <a:off x="11369840" y="2994942"/>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39" name="TextBox 38">
                <a:extLst>
                  <a:ext uri="{FF2B5EF4-FFF2-40B4-BE49-F238E27FC236}">
                    <a16:creationId xmlns:a16="http://schemas.microsoft.com/office/drawing/2014/main" id="{B9F06774-EF81-3447-9A31-3964C0F81332}"/>
                  </a:ext>
                </a:extLst>
              </p:cNvPr>
              <p:cNvSpPr txBox="1">
                <a:spLocks noRot="1" noChangeAspect="1" noMove="1" noResize="1" noEditPoints="1" noAdjustHandles="1" noChangeArrowheads="1" noChangeShapeType="1" noTextEdit="1"/>
              </p:cNvSpPr>
              <p:nvPr/>
            </p:nvSpPr>
            <p:spPr>
              <a:xfrm>
                <a:off x="11369840" y="2994942"/>
                <a:ext cx="269824" cy="27699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36AEDF-F23D-6541-8EA0-CB25D5B2858F}"/>
                  </a:ext>
                </a:extLst>
              </p:cNvPr>
              <p:cNvSpPr txBox="1"/>
              <p:nvPr/>
            </p:nvSpPr>
            <p:spPr>
              <a:xfrm>
                <a:off x="10203107" y="955823"/>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40" name="TextBox 39">
                <a:extLst>
                  <a:ext uri="{FF2B5EF4-FFF2-40B4-BE49-F238E27FC236}">
                    <a16:creationId xmlns:a16="http://schemas.microsoft.com/office/drawing/2014/main" id="{1D36AEDF-F23D-6541-8EA0-CB25D5B2858F}"/>
                  </a:ext>
                </a:extLst>
              </p:cNvPr>
              <p:cNvSpPr txBox="1">
                <a:spLocks noRot="1" noChangeAspect="1" noMove="1" noResize="1" noEditPoints="1" noAdjustHandles="1" noChangeArrowheads="1" noChangeShapeType="1" noTextEdit="1"/>
              </p:cNvSpPr>
              <p:nvPr/>
            </p:nvSpPr>
            <p:spPr>
              <a:xfrm>
                <a:off x="10203107" y="955823"/>
                <a:ext cx="269824" cy="276999"/>
              </a:xfrm>
              <a:prstGeom prst="rect">
                <a:avLst/>
              </a:prstGeom>
              <a:blipFill>
                <a:blip r:embed="rId5"/>
                <a:stretch>
                  <a:fillRect b="-304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80CB13-9E5E-E646-8D3D-7447D72A4B36}"/>
                  </a:ext>
                </a:extLst>
              </p:cNvPr>
              <p:cNvSpPr txBox="1"/>
              <p:nvPr/>
            </p:nvSpPr>
            <p:spPr>
              <a:xfrm>
                <a:off x="8881473" y="2781491"/>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41" name="TextBox 40">
                <a:extLst>
                  <a:ext uri="{FF2B5EF4-FFF2-40B4-BE49-F238E27FC236}">
                    <a16:creationId xmlns:a16="http://schemas.microsoft.com/office/drawing/2014/main" id="{BD80CB13-9E5E-E646-8D3D-7447D72A4B36}"/>
                  </a:ext>
                </a:extLst>
              </p:cNvPr>
              <p:cNvSpPr txBox="1">
                <a:spLocks noRot="1" noChangeAspect="1" noMove="1" noResize="1" noEditPoints="1" noAdjustHandles="1" noChangeArrowheads="1" noChangeShapeType="1" noTextEdit="1"/>
              </p:cNvSpPr>
              <p:nvPr/>
            </p:nvSpPr>
            <p:spPr>
              <a:xfrm>
                <a:off x="8881473" y="2781491"/>
                <a:ext cx="269824" cy="276999"/>
              </a:xfrm>
              <a:prstGeom prst="rect">
                <a:avLst/>
              </a:prstGeom>
              <a:blipFill>
                <a:blip r:embed="rId6"/>
                <a:stretch>
                  <a:fillRect l="-21739" r="-17391"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75CF080-1791-BB4D-B739-6341400CD01D}"/>
                  </a:ext>
                </a:extLst>
              </p:cNvPr>
              <p:cNvSpPr txBox="1"/>
              <p:nvPr/>
            </p:nvSpPr>
            <p:spPr>
              <a:xfrm>
                <a:off x="9572163" y="4675831"/>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45" name="TextBox 44">
                <a:extLst>
                  <a:ext uri="{FF2B5EF4-FFF2-40B4-BE49-F238E27FC236}">
                    <a16:creationId xmlns:a16="http://schemas.microsoft.com/office/drawing/2014/main" id="{C75CF080-1791-BB4D-B739-6341400CD01D}"/>
                  </a:ext>
                </a:extLst>
              </p:cNvPr>
              <p:cNvSpPr txBox="1">
                <a:spLocks noRot="1" noChangeAspect="1" noMove="1" noResize="1" noEditPoints="1" noAdjustHandles="1" noChangeArrowheads="1" noChangeShapeType="1" noTextEdit="1"/>
              </p:cNvSpPr>
              <p:nvPr/>
            </p:nvSpPr>
            <p:spPr>
              <a:xfrm>
                <a:off x="9572163" y="4675831"/>
                <a:ext cx="240450" cy="276999"/>
              </a:xfrm>
              <a:prstGeom prst="rect">
                <a:avLst/>
              </a:prstGeom>
              <a:blipFill>
                <a:blip r:embed="rId7"/>
                <a:stretch>
                  <a:fillRect l="-15000" r="-10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E3C43B4-77A4-9241-AA92-E6181DD689C0}"/>
                  </a:ext>
                </a:extLst>
              </p:cNvPr>
              <p:cNvSpPr txBox="1"/>
              <p:nvPr/>
            </p:nvSpPr>
            <p:spPr>
              <a:xfrm>
                <a:off x="8687987" y="3672123"/>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46" name="TextBox 45">
                <a:extLst>
                  <a:ext uri="{FF2B5EF4-FFF2-40B4-BE49-F238E27FC236}">
                    <a16:creationId xmlns:a16="http://schemas.microsoft.com/office/drawing/2014/main" id="{1E3C43B4-77A4-9241-AA92-E6181DD689C0}"/>
                  </a:ext>
                </a:extLst>
              </p:cNvPr>
              <p:cNvSpPr txBox="1">
                <a:spLocks noRot="1" noChangeAspect="1" noMove="1" noResize="1" noEditPoints="1" noAdjustHandles="1" noChangeArrowheads="1" noChangeShapeType="1" noTextEdit="1"/>
              </p:cNvSpPr>
              <p:nvPr/>
            </p:nvSpPr>
            <p:spPr>
              <a:xfrm>
                <a:off x="8687987" y="3672123"/>
                <a:ext cx="230832" cy="276999"/>
              </a:xfrm>
              <a:prstGeom prst="rect">
                <a:avLst/>
              </a:prstGeom>
              <a:blipFill>
                <a:blip r:embed="rId8"/>
                <a:stretch>
                  <a:fillRect l="-16667" r="-1666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A0DBF2B-331A-6140-BC00-3DE2EDDF09BD}"/>
                  </a:ext>
                </a:extLst>
              </p:cNvPr>
              <p:cNvSpPr txBox="1"/>
              <p:nvPr/>
            </p:nvSpPr>
            <p:spPr>
              <a:xfrm>
                <a:off x="8604272" y="4453796"/>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47" name="TextBox 46">
                <a:extLst>
                  <a:ext uri="{FF2B5EF4-FFF2-40B4-BE49-F238E27FC236}">
                    <a16:creationId xmlns:a16="http://schemas.microsoft.com/office/drawing/2014/main" id="{FA0DBF2B-331A-6140-BC00-3DE2EDDF09BD}"/>
                  </a:ext>
                </a:extLst>
              </p:cNvPr>
              <p:cNvSpPr txBox="1">
                <a:spLocks noRot="1" noChangeAspect="1" noMove="1" noResize="1" noEditPoints="1" noAdjustHandles="1" noChangeArrowheads="1" noChangeShapeType="1" noTextEdit="1"/>
              </p:cNvSpPr>
              <p:nvPr/>
            </p:nvSpPr>
            <p:spPr>
              <a:xfrm>
                <a:off x="8604272" y="4453796"/>
                <a:ext cx="240450" cy="276999"/>
              </a:xfrm>
              <a:prstGeom prst="rect">
                <a:avLst/>
              </a:prstGeom>
              <a:blipFill>
                <a:blip r:embed="rId9"/>
                <a:stretch>
                  <a:fillRect l="-15789" r="-15789" b="-4348"/>
                </a:stretch>
              </a:blipFill>
            </p:spPr>
            <p:txBody>
              <a:bodyPr/>
              <a:lstStyle/>
              <a:p>
                <a:r>
                  <a:rPr lang="ko-KR" altLang="en-US">
                    <a:noFill/>
                  </a:rPr>
                  <a:t> </a:t>
                </a:r>
              </a:p>
            </p:txBody>
          </p:sp>
        </mc:Fallback>
      </mc:AlternateContent>
      <p:cxnSp>
        <p:nvCxnSpPr>
          <p:cNvPr id="49" name="직선 화살표 연결선 48">
            <a:extLst>
              <a:ext uri="{FF2B5EF4-FFF2-40B4-BE49-F238E27FC236}">
                <a16:creationId xmlns:a16="http://schemas.microsoft.com/office/drawing/2014/main" id="{B87DBF1B-19D6-9042-AA2B-3FEDDE8020AD}"/>
              </a:ext>
            </a:extLst>
          </p:cNvPr>
          <p:cNvCxnSpPr>
            <a:cxnSpLocks/>
          </p:cNvCxnSpPr>
          <p:nvPr/>
        </p:nvCxnSpPr>
        <p:spPr bwMode="auto">
          <a:xfrm flipV="1">
            <a:off x="9398618" y="2484078"/>
            <a:ext cx="1552383" cy="1651016"/>
          </a:xfrm>
          <a:prstGeom prst="straightConnector1">
            <a:avLst/>
          </a:prstGeom>
          <a:noFill/>
          <a:ln w="9525" cap="flat" cmpd="sng" algn="ctr">
            <a:solidFill>
              <a:schemeClr val="tx1"/>
            </a:solidFill>
            <a:prstDash val="sys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51" name="내용 개체 틀 2">
            <a:extLst>
              <a:ext uri="{FF2B5EF4-FFF2-40B4-BE49-F238E27FC236}">
                <a16:creationId xmlns:a16="http://schemas.microsoft.com/office/drawing/2014/main" id="{4DCD297C-2B4D-7D42-8B78-0F0FD147AC6E}"/>
              </a:ext>
            </a:extLst>
          </p:cNvPr>
          <p:cNvSpPr>
            <a:spLocks noGrp="1"/>
          </p:cNvSpPr>
          <p:nvPr>
            <p:ph idx="1"/>
          </p:nvPr>
        </p:nvSpPr>
        <p:spPr>
          <a:xfrm>
            <a:off x="250370" y="1004342"/>
            <a:ext cx="10148814" cy="5232969"/>
          </a:xfrm>
        </p:spPr>
        <p:txBody>
          <a:bodyPr/>
          <a:lstStyle/>
          <a:p>
            <a:r>
              <a:rPr lang="en-US" altLang="ko-KR" dirty="0"/>
              <a:t>World coordinate system: right-handed system </a:t>
            </a:r>
            <a:r>
              <a:rPr lang="en-US" altLang="ko-KR" b="1" dirty="0" err="1"/>
              <a:t>xyz</a:t>
            </a:r>
            <a:endParaRPr lang="en-US" altLang="ko-KR" b="1" dirty="0"/>
          </a:p>
          <a:p>
            <a:pPr lvl="1"/>
            <a:r>
              <a:rPr lang="en" altLang="ko-KR" dirty="0"/>
              <a:t>Positive z-axis is going through your screen towards you</a:t>
            </a:r>
          </a:p>
          <a:p>
            <a:r>
              <a:rPr lang="en" altLang="ko-KR" dirty="0"/>
              <a:t>Given camera parameters</a:t>
            </a:r>
          </a:p>
          <a:p>
            <a:pPr lvl="1"/>
            <a:r>
              <a:rPr lang="en-US" altLang="ko-KR" b="1" dirty="0"/>
              <a:t>P</a:t>
            </a:r>
            <a:r>
              <a:rPr lang="en-US" altLang="ko-KR" dirty="0"/>
              <a:t>: camera position (COP)</a:t>
            </a:r>
          </a:p>
          <a:p>
            <a:pPr lvl="1"/>
            <a:r>
              <a:rPr lang="en-US" altLang="ko-KR" b="1" dirty="0"/>
              <a:t>A</a:t>
            </a:r>
            <a:r>
              <a:rPr lang="en-US" altLang="ko-KR" dirty="0"/>
              <a:t>: target position (at point)</a:t>
            </a:r>
          </a:p>
          <a:p>
            <a:pPr lvl="1"/>
            <a:r>
              <a:rPr lang="en-US" altLang="ko-KR" b="1" dirty="0"/>
              <a:t>V</a:t>
            </a:r>
            <a:r>
              <a:rPr lang="en-US" altLang="ko-KR" dirty="0"/>
              <a:t>: up vector (y direction in camera coordinates)</a:t>
            </a:r>
          </a:p>
          <a:p>
            <a:r>
              <a:rPr lang="en-US" altLang="ko-KR" dirty="0"/>
              <a:t>View (camera) coordinate system: </a:t>
            </a:r>
          </a:p>
          <a:p>
            <a:pPr lvl="1"/>
            <a:r>
              <a:rPr lang="en-US" altLang="ko-KR" b="1" dirty="0"/>
              <a:t>U</a:t>
            </a:r>
            <a:r>
              <a:rPr lang="en-US" altLang="ko-KR" dirty="0"/>
              <a:t>: right vector (x direction in camera coordinates)</a:t>
            </a:r>
          </a:p>
          <a:p>
            <a:pPr lvl="1"/>
            <a:r>
              <a:rPr lang="en-US" altLang="ko-KR" b="1" dirty="0"/>
              <a:t>V</a:t>
            </a:r>
            <a:r>
              <a:rPr lang="en-US" altLang="ko-KR" dirty="0"/>
              <a:t>: up vector (y direction in camera coordinates)</a:t>
            </a:r>
          </a:p>
          <a:p>
            <a:pPr lvl="1"/>
            <a:r>
              <a:rPr lang="en-US" altLang="ko-KR" b="1" dirty="0"/>
              <a:t>N</a:t>
            </a:r>
            <a:r>
              <a:rPr lang="en-US" altLang="ko-KR" dirty="0"/>
              <a:t>: camera direction vector (z direction in camera coordinates)</a:t>
            </a:r>
          </a:p>
          <a:p>
            <a:pPr lvl="2"/>
            <a:r>
              <a:rPr lang="en-US" altLang="ko-KR" dirty="0"/>
              <a:t>From COP to target point</a:t>
            </a:r>
          </a:p>
          <a:p>
            <a:pPr lvl="2"/>
            <a:r>
              <a:rPr lang="en-US" altLang="ko-KR" dirty="0"/>
              <a:t>= View plane normal (orthogonal to view plane)</a:t>
            </a:r>
          </a:p>
          <a:p>
            <a:pPr lvl="2"/>
            <a:r>
              <a:rPr lang="en-US" altLang="ko-KR" dirty="0"/>
              <a:t>Positive </a:t>
            </a:r>
            <a:r>
              <a:rPr lang="en-US" altLang="ko-KR" b="1" dirty="0"/>
              <a:t>N</a:t>
            </a:r>
            <a:r>
              <a:rPr lang="en-US" altLang="ko-KR" dirty="0"/>
              <a:t>-axis is going into the screen</a:t>
            </a:r>
          </a:p>
          <a:p>
            <a:pPr lvl="1"/>
            <a:r>
              <a:rPr lang="en-US" altLang="ko-KR" dirty="0"/>
              <a:t>View coordinate system</a:t>
            </a:r>
            <a:r>
              <a:rPr lang="ko-KR" altLang="en-US" dirty="0"/>
              <a:t>은 </a:t>
            </a:r>
            <a:r>
              <a:rPr lang="en-US" altLang="ko-KR" b="1" dirty="0">
                <a:solidFill>
                  <a:srgbClr val="FF0000"/>
                </a:solidFill>
              </a:rPr>
              <a:t>left-handed</a:t>
            </a:r>
            <a:r>
              <a:rPr lang="en-US" altLang="ko-KR" dirty="0"/>
              <a:t> system</a:t>
            </a:r>
          </a:p>
        </p:txBody>
      </p:sp>
      <p:sp>
        <p:nvSpPr>
          <p:cNvPr id="5" name="타원 4">
            <a:extLst>
              <a:ext uri="{FF2B5EF4-FFF2-40B4-BE49-F238E27FC236}">
                <a16:creationId xmlns:a16="http://schemas.microsoft.com/office/drawing/2014/main" id="{A464208C-6E25-744D-A164-C1C71408D249}"/>
              </a:ext>
            </a:extLst>
          </p:cNvPr>
          <p:cNvSpPr/>
          <p:nvPr/>
        </p:nvSpPr>
        <p:spPr bwMode="auto">
          <a:xfrm>
            <a:off x="10920316" y="2325043"/>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A718D8-262E-8C4F-8584-3741E0354F72}"/>
                  </a:ext>
                </a:extLst>
              </p:cNvPr>
              <p:cNvSpPr txBox="1"/>
              <p:nvPr/>
            </p:nvSpPr>
            <p:spPr>
              <a:xfrm>
                <a:off x="11100316" y="2207079"/>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25" name="TextBox 24">
                <a:extLst>
                  <a:ext uri="{FF2B5EF4-FFF2-40B4-BE49-F238E27FC236}">
                    <a16:creationId xmlns:a16="http://schemas.microsoft.com/office/drawing/2014/main" id="{E0A718D8-262E-8C4F-8584-3741E0354F72}"/>
                  </a:ext>
                </a:extLst>
              </p:cNvPr>
              <p:cNvSpPr txBox="1">
                <a:spLocks noRot="1" noChangeAspect="1" noMove="1" noResize="1" noEditPoints="1" noAdjustHandles="1" noChangeArrowheads="1" noChangeShapeType="1" noTextEdit="1"/>
              </p:cNvSpPr>
              <p:nvPr/>
            </p:nvSpPr>
            <p:spPr>
              <a:xfrm>
                <a:off x="11100316" y="2207079"/>
                <a:ext cx="238848" cy="276999"/>
              </a:xfrm>
              <a:prstGeom prst="rect">
                <a:avLst/>
              </a:prstGeom>
              <a:blipFill>
                <a:blip r:embed="rId10"/>
                <a:stretch>
                  <a:fillRect l="-10000" r="-10000" b="-8696"/>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id="{0D846D55-E0DF-8848-A031-30D9791E8E88}"/>
              </a:ext>
            </a:extLst>
          </p:cNvPr>
          <p:cNvSpPr/>
          <p:nvPr/>
        </p:nvSpPr>
        <p:spPr bwMode="auto">
          <a:xfrm>
            <a:off x="8885796" y="3630741"/>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6" name="직선 화살표 연결선 5">
            <a:extLst>
              <a:ext uri="{FF2B5EF4-FFF2-40B4-BE49-F238E27FC236}">
                <a16:creationId xmlns:a16="http://schemas.microsoft.com/office/drawing/2014/main" id="{41592453-A40D-B142-B6F6-4178D793FE96}"/>
              </a:ext>
            </a:extLst>
          </p:cNvPr>
          <p:cNvCxnSpPr>
            <a:cxnSpLocks/>
          </p:cNvCxnSpPr>
          <p:nvPr/>
        </p:nvCxnSpPr>
        <p:spPr bwMode="auto">
          <a:xfrm flipV="1">
            <a:off x="8910708" y="4135093"/>
            <a:ext cx="476855" cy="51216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4" name="타원 23">
            <a:extLst>
              <a:ext uri="{FF2B5EF4-FFF2-40B4-BE49-F238E27FC236}">
                <a16:creationId xmlns:a16="http://schemas.microsoft.com/office/drawing/2014/main" id="{3E8BB848-55CF-0449-A761-04D84475FEDF}"/>
              </a:ext>
            </a:extLst>
          </p:cNvPr>
          <p:cNvSpPr/>
          <p:nvPr/>
        </p:nvSpPr>
        <p:spPr bwMode="auto">
          <a:xfrm>
            <a:off x="8839259" y="4543746"/>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1FD66C6-DAFB-D549-96E8-F5CD90F791B1}"/>
                  </a:ext>
                </a:extLst>
              </p:cNvPr>
              <p:cNvSpPr txBox="1"/>
              <p:nvPr/>
            </p:nvSpPr>
            <p:spPr>
              <a:xfrm>
                <a:off x="9433167" y="4033854"/>
                <a:ext cx="415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m:t>
                      </m:r>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44" name="TextBox 43">
                <a:extLst>
                  <a:ext uri="{FF2B5EF4-FFF2-40B4-BE49-F238E27FC236}">
                    <a16:creationId xmlns:a16="http://schemas.microsoft.com/office/drawing/2014/main" id="{41FD66C6-DAFB-D549-96E8-F5CD90F791B1}"/>
                  </a:ext>
                </a:extLst>
              </p:cNvPr>
              <p:cNvSpPr txBox="1">
                <a:spLocks noRot="1" noChangeAspect="1" noMove="1" noResize="1" noEditPoints="1" noAdjustHandles="1" noChangeArrowheads="1" noChangeShapeType="1" noTextEdit="1"/>
              </p:cNvSpPr>
              <p:nvPr/>
            </p:nvSpPr>
            <p:spPr>
              <a:xfrm>
                <a:off x="9433167" y="4033854"/>
                <a:ext cx="415178" cy="276999"/>
              </a:xfrm>
              <a:prstGeom prst="rect">
                <a:avLst/>
              </a:prstGeom>
              <a:blipFill>
                <a:blip r:embed="rId11"/>
                <a:stretch>
                  <a:fillRect l="-6061" r="-9091" b="-909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836B8858-D417-ADAF-F30D-A8F9B761DBF2}"/>
              </a:ext>
            </a:extLst>
          </p:cNvPr>
          <p:cNvSpPr txBox="1"/>
          <p:nvPr/>
        </p:nvSpPr>
        <p:spPr>
          <a:xfrm>
            <a:off x="10229606" y="4061042"/>
            <a:ext cx="1298753" cy="369332"/>
          </a:xfrm>
          <a:prstGeom prst="rect">
            <a:avLst/>
          </a:prstGeom>
          <a:noFill/>
        </p:spPr>
        <p:txBody>
          <a:bodyPr wrap="none" rtlCol="0">
            <a:spAutoFit/>
          </a:bodyPr>
          <a:lstStyle/>
          <a:p>
            <a:r>
              <a:rPr kumimoji="1" lang="en-US" altLang="ko-KR" dirty="0">
                <a:solidFill>
                  <a:schemeClr val="tx1">
                    <a:lumMod val="65000"/>
                    <a:lumOff val="35000"/>
                  </a:schemeClr>
                </a:solidFill>
              </a:rPr>
              <a:t>view plane</a:t>
            </a:r>
            <a:endParaRPr kumimoji="1" lang="ko-KR" altLang="en-US" dirty="0">
              <a:solidFill>
                <a:schemeClr val="tx1">
                  <a:lumMod val="65000"/>
                  <a:lumOff val="35000"/>
                </a:schemeClr>
              </a:solidFill>
            </a:endParaRPr>
          </a:p>
        </p:txBody>
      </p:sp>
    </p:spTree>
    <p:extLst>
      <p:ext uri="{BB962C8B-B14F-4D97-AF65-F5344CB8AC3E}">
        <p14:creationId xmlns:p14="http://schemas.microsoft.com/office/powerpoint/2010/main" val="296916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xEl>
                                              <p:pRg st="7" end="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xEl>
                                              <p:pRg st="11" end="1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xEl>
                                              <p:pRg st="12" end="12"/>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5" grpId="0"/>
      <p:bldP spid="46" grpId="0"/>
      <p:bldP spid="47" grpId="0"/>
      <p:bldP spid="5" grpId="0" animBg="1"/>
      <p:bldP spid="25" grpId="0"/>
      <p:bldP spid="38" grpId="0" animBg="1"/>
      <p:bldP spid="24" grpId="0" animBg="1"/>
      <p:bldP spid="44" grpId="0"/>
      <p:bldP spid="44" grpId="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8FDC19-3693-294B-AEF7-9B0975C882F6}"/>
              </a:ext>
            </a:extLst>
          </p:cNvPr>
          <p:cNvSpPr>
            <a:spLocks noGrp="1"/>
          </p:cNvSpPr>
          <p:nvPr>
            <p:ph type="title"/>
          </p:nvPr>
        </p:nvSpPr>
        <p:spPr/>
        <p:txBody>
          <a:bodyPr/>
          <a:lstStyle/>
          <a:p>
            <a:r>
              <a:rPr kumimoji="1" lang="en-US" altLang="ko-KR" dirty="0"/>
              <a:t>Setting Up View Coordinate System</a:t>
            </a:r>
            <a:endParaRPr kumimoji="1" lang="ko-KR" altLang="en-US" dirty="0"/>
          </a:p>
        </p:txBody>
      </p:sp>
      <p:sp>
        <p:nvSpPr>
          <p:cNvPr id="3" name="내용 개체 틀 2">
            <a:extLst>
              <a:ext uri="{FF2B5EF4-FFF2-40B4-BE49-F238E27FC236}">
                <a16:creationId xmlns:a16="http://schemas.microsoft.com/office/drawing/2014/main" id="{39AB884C-E6A8-454A-B257-C3E3397FADC1}"/>
              </a:ext>
            </a:extLst>
          </p:cNvPr>
          <p:cNvSpPr>
            <a:spLocks noGrp="1"/>
          </p:cNvSpPr>
          <p:nvPr>
            <p:ph idx="1"/>
          </p:nvPr>
        </p:nvSpPr>
        <p:spPr>
          <a:xfrm>
            <a:off x="250369" y="1196751"/>
            <a:ext cx="11747659" cy="4112667"/>
          </a:xfrm>
        </p:spPr>
        <p:txBody>
          <a:bodyPr/>
          <a:lstStyle/>
          <a:p>
            <a:r>
              <a:rPr kumimoji="1" lang="en-US" altLang="ko-KR" dirty="0"/>
              <a:t>Compute </a:t>
            </a:r>
            <a:r>
              <a:rPr kumimoji="1" lang="en-US" altLang="ko-KR" b="1" dirty="0"/>
              <a:t>UVN</a:t>
            </a:r>
            <a:r>
              <a:rPr kumimoji="1" lang="en-US" altLang="ko-KR" dirty="0"/>
              <a:t> axes from given camera parameters: </a:t>
            </a:r>
            <a:r>
              <a:rPr kumimoji="1" lang="en-US" altLang="ko-KR" b="1" dirty="0"/>
              <a:t>P</a:t>
            </a:r>
            <a:r>
              <a:rPr kumimoji="1" lang="en-US" altLang="ko-KR" dirty="0"/>
              <a:t>, </a:t>
            </a:r>
            <a:r>
              <a:rPr kumimoji="1" lang="en-US" altLang="ko-KR" b="1" dirty="0"/>
              <a:t>A,</a:t>
            </a:r>
            <a:r>
              <a:rPr kumimoji="1" lang="ko-KR" altLang="en-US" b="1" dirty="0"/>
              <a:t> </a:t>
            </a:r>
            <a:r>
              <a:rPr kumimoji="1" lang="en-US" altLang="ko-KR" b="1" dirty="0"/>
              <a:t>V</a:t>
            </a:r>
          </a:p>
          <a:p>
            <a:pPr lvl="1">
              <a:buFont typeface="Wingdings" pitchFamily="2" charset="2"/>
              <a:buChar char="§"/>
            </a:pPr>
            <a:r>
              <a:rPr lang="en-US" altLang="ko-KR" b="1" dirty="0"/>
              <a:t>I</a:t>
            </a:r>
            <a:r>
              <a:rPr kumimoji="1" lang="en-US" altLang="ko-KR" dirty="0"/>
              <a:t>nstead of </a:t>
            </a:r>
            <a:r>
              <a:rPr lang="en-US" altLang="ko-KR" dirty="0"/>
              <a:t>exact </a:t>
            </a:r>
            <a:r>
              <a:rPr lang="en-US" altLang="ko-KR" b="1" dirty="0"/>
              <a:t>V</a:t>
            </a:r>
            <a:r>
              <a:rPr lang="en-US" altLang="ko-KR" dirty="0"/>
              <a:t>, </a:t>
            </a:r>
            <a:r>
              <a:rPr kumimoji="1" lang="en-US" altLang="ko-KR" dirty="0"/>
              <a:t>virtual (temporary, not-exact) up vector </a:t>
            </a:r>
            <a:r>
              <a:rPr kumimoji="1" lang="en-US" altLang="ko-KR" b="1" dirty="0"/>
              <a:t>v</a:t>
            </a:r>
            <a:r>
              <a:rPr kumimoji="1" lang="en-US" altLang="ko-KR" dirty="0"/>
              <a:t>’ is given for convenience </a:t>
            </a:r>
            <a:endParaRPr lang="en-US" altLang="ko-KR" dirty="0"/>
          </a:p>
          <a:p>
            <a:endParaRPr lang="en-US" altLang="ko-KR" b="1" dirty="0"/>
          </a:p>
          <a:p>
            <a:endParaRPr lang="en-US" altLang="ko-KR" b="1" dirty="0"/>
          </a:p>
          <a:p>
            <a:r>
              <a:rPr lang="en-US" altLang="ko-KR" b="1" dirty="0"/>
              <a:t>n </a:t>
            </a:r>
            <a:r>
              <a:rPr lang="en-US" altLang="ko-KR" dirty="0"/>
              <a:t>=</a:t>
            </a:r>
            <a:r>
              <a:rPr lang="en-US" altLang="ko-KR" b="1" dirty="0"/>
              <a:t> A </a:t>
            </a:r>
            <a:r>
              <a:rPr lang="en-US" altLang="ko-KR" dirty="0"/>
              <a:t>– </a:t>
            </a:r>
            <a:r>
              <a:rPr lang="en-US" altLang="ko-KR" b="1" dirty="0"/>
              <a:t>P,     N </a:t>
            </a:r>
            <a:r>
              <a:rPr lang="en-US" altLang="ko-KR" dirty="0"/>
              <a:t>=</a:t>
            </a:r>
            <a:r>
              <a:rPr lang="en-US" altLang="ko-KR" b="1" dirty="0"/>
              <a:t> normalize(n)</a:t>
            </a:r>
          </a:p>
          <a:p>
            <a:r>
              <a:rPr lang="en-US" altLang="ko-KR" b="1" dirty="0"/>
              <a:t>u</a:t>
            </a:r>
            <a:r>
              <a:rPr lang="en-US" altLang="ko-KR" dirty="0"/>
              <a:t> = </a:t>
            </a:r>
            <a:r>
              <a:rPr lang="en-US" altLang="ko-KR" b="1" dirty="0"/>
              <a:t>n</a:t>
            </a:r>
            <a:r>
              <a:rPr lang="en-US" altLang="ko-KR" dirty="0"/>
              <a:t> x </a:t>
            </a:r>
            <a:r>
              <a:rPr lang="en-US" altLang="ko-KR" b="1" dirty="0"/>
              <a:t>v’,     U </a:t>
            </a:r>
            <a:r>
              <a:rPr lang="en-US" altLang="ko-KR" dirty="0"/>
              <a:t>=</a:t>
            </a:r>
            <a:r>
              <a:rPr lang="en-US" altLang="ko-KR" b="1" dirty="0"/>
              <a:t> normalize(u)</a:t>
            </a:r>
            <a:endParaRPr lang="en-US" altLang="ko-KR" dirty="0"/>
          </a:p>
          <a:p>
            <a:r>
              <a:rPr lang="en-US" altLang="ko-KR" b="1" dirty="0"/>
              <a:t>v = u </a:t>
            </a:r>
            <a:r>
              <a:rPr lang="en-US" altLang="ko-KR" dirty="0"/>
              <a:t>x</a:t>
            </a:r>
            <a:r>
              <a:rPr lang="en-US" altLang="ko-KR" b="1" dirty="0"/>
              <a:t> n</a:t>
            </a:r>
            <a:r>
              <a:rPr lang="en-US" altLang="ko-KR" dirty="0"/>
              <a:t>,      </a:t>
            </a:r>
            <a:r>
              <a:rPr kumimoji="1" lang="en-US" altLang="ko-KR" b="1" dirty="0"/>
              <a:t>V</a:t>
            </a:r>
            <a:r>
              <a:rPr kumimoji="1" lang="en-US" altLang="ko-KR" dirty="0"/>
              <a:t> = </a:t>
            </a:r>
            <a:r>
              <a:rPr kumimoji="1" lang="en-US" altLang="ko-KR" b="1" dirty="0"/>
              <a:t>normalize(v)</a:t>
            </a:r>
          </a:p>
        </p:txBody>
      </p:sp>
      <p:sp>
        <p:nvSpPr>
          <p:cNvPr id="4" name="슬라이드 번호 개체 틀 3">
            <a:extLst>
              <a:ext uri="{FF2B5EF4-FFF2-40B4-BE49-F238E27FC236}">
                <a16:creationId xmlns:a16="http://schemas.microsoft.com/office/drawing/2014/main" id="{F022186C-E5A7-C747-B8F5-BA807AFC3C27}"/>
              </a:ext>
            </a:extLst>
          </p:cNvPr>
          <p:cNvSpPr>
            <a:spLocks noGrp="1"/>
          </p:cNvSpPr>
          <p:nvPr>
            <p:ph type="sldNum" sz="quarter" idx="12"/>
          </p:nvPr>
        </p:nvSpPr>
        <p:spPr/>
        <p:txBody>
          <a:bodyPr/>
          <a:lstStyle/>
          <a:p>
            <a:fld id="{B81C3356-60A9-4391-B4BA-980644DD2ECD}" type="slidenum">
              <a:rPr lang="ko-KR" altLang="en-US" smtClean="0"/>
              <a:t>14</a:t>
            </a:fld>
            <a:endParaRPr lang="ko-KR" altLang="en-US" dirty="0"/>
          </a:p>
        </p:txBody>
      </p:sp>
      <p:grpSp>
        <p:nvGrpSpPr>
          <p:cNvPr id="9" name="그룹 8">
            <a:extLst>
              <a:ext uri="{FF2B5EF4-FFF2-40B4-BE49-F238E27FC236}">
                <a16:creationId xmlns:a16="http://schemas.microsoft.com/office/drawing/2014/main" id="{BF4E4BD4-E90C-8C40-A18C-3DB57C32FEAE}"/>
              </a:ext>
            </a:extLst>
          </p:cNvPr>
          <p:cNvGrpSpPr/>
          <p:nvPr/>
        </p:nvGrpSpPr>
        <p:grpSpPr>
          <a:xfrm>
            <a:off x="7311914" y="1916832"/>
            <a:ext cx="2327658" cy="2214818"/>
            <a:chOff x="8872710" y="1985313"/>
            <a:chExt cx="2327658" cy="2214818"/>
          </a:xfrm>
        </p:grpSpPr>
        <p:cxnSp>
          <p:nvCxnSpPr>
            <p:cNvPr id="5" name="직선 화살표 연결선 4">
              <a:extLst>
                <a:ext uri="{FF2B5EF4-FFF2-40B4-BE49-F238E27FC236}">
                  <a16:creationId xmlns:a16="http://schemas.microsoft.com/office/drawing/2014/main" id="{E2C0B302-B26A-E448-9DD0-A423B1ECBA76}"/>
                </a:ext>
              </a:extLst>
            </p:cNvPr>
            <p:cNvCxnSpPr>
              <a:cxnSpLocks/>
            </p:cNvCxnSpPr>
            <p:nvPr/>
          </p:nvCxnSpPr>
          <p:spPr bwMode="auto">
            <a:xfrm flipV="1">
              <a:off x="9133787" y="3429000"/>
              <a:ext cx="480224" cy="46556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6" name="직선 화살표 연결선 5">
              <a:extLst>
                <a:ext uri="{FF2B5EF4-FFF2-40B4-BE49-F238E27FC236}">
                  <a16:creationId xmlns:a16="http://schemas.microsoft.com/office/drawing/2014/main" id="{C4E8D34F-82F2-2F42-8C88-95486558EA90}"/>
                </a:ext>
              </a:extLst>
            </p:cNvPr>
            <p:cNvCxnSpPr>
              <a:cxnSpLocks/>
            </p:cNvCxnSpPr>
            <p:nvPr/>
          </p:nvCxnSpPr>
          <p:spPr bwMode="auto">
            <a:xfrm>
              <a:off x="9133786" y="3881752"/>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7" name="직선 화살표 연결선 6">
              <a:extLst>
                <a:ext uri="{FF2B5EF4-FFF2-40B4-BE49-F238E27FC236}">
                  <a16:creationId xmlns:a16="http://schemas.microsoft.com/office/drawing/2014/main" id="{FC6D7FCA-9565-1746-81A9-1707B279587E}"/>
                </a:ext>
              </a:extLst>
            </p:cNvPr>
            <p:cNvCxnSpPr>
              <a:cxnSpLocks/>
              <a:endCxn id="12" idx="2"/>
            </p:cNvCxnSpPr>
            <p:nvPr/>
          </p:nvCxnSpPr>
          <p:spPr bwMode="auto">
            <a:xfrm flipH="1" flipV="1">
              <a:off x="9054708" y="3204466"/>
              <a:ext cx="79170" cy="69813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931B10-47D4-054F-BE07-0C741C0A8CD5}"/>
                    </a:ext>
                  </a:extLst>
                </p:cNvPr>
                <p:cNvSpPr txBox="1"/>
                <p:nvPr/>
              </p:nvSpPr>
              <p:spPr>
                <a:xfrm>
                  <a:off x="9634638" y="3415035"/>
                  <a:ext cx="2484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10" name="TextBox 9">
                  <a:extLst>
                    <a:ext uri="{FF2B5EF4-FFF2-40B4-BE49-F238E27FC236}">
                      <a16:creationId xmlns:a16="http://schemas.microsoft.com/office/drawing/2014/main" id="{7D931B10-47D4-054F-BE07-0C741C0A8CD5}"/>
                    </a:ext>
                  </a:extLst>
                </p:cNvPr>
                <p:cNvSpPr txBox="1">
                  <a:spLocks noRot="1" noChangeAspect="1" noMove="1" noResize="1" noEditPoints="1" noAdjustHandles="1" noChangeArrowheads="1" noChangeShapeType="1" noTextEdit="1"/>
                </p:cNvSpPr>
                <p:nvPr/>
              </p:nvSpPr>
              <p:spPr>
                <a:xfrm>
                  <a:off x="9634638" y="3415035"/>
                  <a:ext cx="248466" cy="276999"/>
                </a:xfrm>
                <a:prstGeom prst="rect">
                  <a:avLst/>
                </a:prstGeom>
                <a:blipFill>
                  <a:blip r:embed="rId3"/>
                  <a:stretch>
                    <a:fillRect l="-9524" r="-9524"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C2E0D8-368E-1E48-AEDC-176C7B446618}"/>
                    </a:ext>
                  </a:extLst>
                </p:cNvPr>
                <p:cNvSpPr txBox="1"/>
                <p:nvPr/>
              </p:nvSpPr>
              <p:spPr>
                <a:xfrm>
                  <a:off x="9823377" y="3923132"/>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𝑼</m:t>
                        </m:r>
                      </m:oMath>
                    </m:oMathPara>
                  </a14:m>
                  <a:endParaRPr kumimoji="1" lang="ko-KR" altLang="en-US" b="1" dirty="0"/>
                </a:p>
              </p:txBody>
            </p:sp>
          </mc:Choice>
          <mc:Fallback xmlns="">
            <p:sp>
              <p:nvSpPr>
                <p:cNvPr id="11" name="TextBox 10">
                  <a:extLst>
                    <a:ext uri="{FF2B5EF4-FFF2-40B4-BE49-F238E27FC236}">
                      <a16:creationId xmlns:a16="http://schemas.microsoft.com/office/drawing/2014/main" id="{05C2E0D8-368E-1E48-AEDC-176C7B446618}"/>
                    </a:ext>
                  </a:extLst>
                </p:cNvPr>
                <p:cNvSpPr txBox="1">
                  <a:spLocks noRot="1" noChangeAspect="1" noMove="1" noResize="1" noEditPoints="1" noAdjustHandles="1" noChangeArrowheads="1" noChangeShapeType="1" noTextEdit="1"/>
                </p:cNvSpPr>
                <p:nvPr/>
              </p:nvSpPr>
              <p:spPr>
                <a:xfrm>
                  <a:off x="9823377" y="3923132"/>
                  <a:ext cx="250068" cy="276999"/>
                </a:xfrm>
                <a:prstGeom prst="rect">
                  <a:avLst/>
                </a:prstGeom>
                <a:blipFill>
                  <a:blip r:embed="rId4"/>
                  <a:stretch>
                    <a:fillRect l="-14286" r="-9524"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0795BA-0E11-1146-890A-9599246B808B}"/>
                    </a:ext>
                  </a:extLst>
                </p:cNvPr>
                <p:cNvSpPr txBox="1"/>
                <p:nvPr/>
              </p:nvSpPr>
              <p:spPr>
                <a:xfrm>
                  <a:off x="8939292" y="2927467"/>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12" name="TextBox 11">
                  <a:extLst>
                    <a:ext uri="{FF2B5EF4-FFF2-40B4-BE49-F238E27FC236}">
                      <a16:creationId xmlns:a16="http://schemas.microsoft.com/office/drawing/2014/main" id="{0B0795BA-0E11-1146-890A-9599246B808B}"/>
                    </a:ext>
                  </a:extLst>
                </p:cNvPr>
                <p:cNvSpPr txBox="1">
                  <a:spLocks noRot="1" noChangeAspect="1" noMove="1" noResize="1" noEditPoints="1" noAdjustHandles="1" noChangeArrowheads="1" noChangeShapeType="1" noTextEdit="1"/>
                </p:cNvSpPr>
                <p:nvPr/>
              </p:nvSpPr>
              <p:spPr>
                <a:xfrm>
                  <a:off x="8939292" y="2927467"/>
                  <a:ext cx="230832" cy="276999"/>
                </a:xfrm>
                <a:prstGeom prst="rect">
                  <a:avLst/>
                </a:prstGeom>
                <a:blipFill>
                  <a:blip r:embed="rId5"/>
                  <a:stretch>
                    <a:fillRect l="-10000" r="-10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F8B62D-6EC6-344D-824A-0A568181BEF2}"/>
                    </a:ext>
                  </a:extLst>
                </p:cNvPr>
                <p:cNvSpPr txBox="1"/>
                <p:nvPr/>
              </p:nvSpPr>
              <p:spPr>
                <a:xfrm>
                  <a:off x="8872710" y="3784632"/>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13" name="TextBox 12">
                  <a:extLst>
                    <a:ext uri="{FF2B5EF4-FFF2-40B4-BE49-F238E27FC236}">
                      <a16:creationId xmlns:a16="http://schemas.microsoft.com/office/drawing/2014/main" id="{06F8B62D-6EC6-344D-824A-0A568181BEF2}"/>
                    </a:ext>
                  </a:extLst>
                </p:cNvPr>
                <p:cNvSpPr txBox="1">
                  <a:spLocks noRot="1" noChangeAspect="1" noMove="1" noResize="1" noEditPoints="1" noAdjustHandles="1" noChangeArrowheads="1" noChangeShapeType="1" noTextEdit="1"/>
                </p:cNvSpPr>
                <p:nvPr/>
              </p:nvSpPr>
              <p:spPr>
                <a:xfrm>
                  <a:off x="8872710" y="3784632"/>
                  <a:ext cx="240450" cy="276999"/>
                </a:xfrm>
                <a:prstGeom prst="rect">
                  <a:avLst/>
                </a:prstGeom>
                <a:blipFill>
                  <a:blip r:embed="rId6"/>
                  <a:stretch>
                    <a:fillRect l="-15000" r="-10000" b="-8696"/>
                  </a:stretch>
                </a:blipFill>
              </p:spPr>
              <p:txBody>
                <a:bodyPr/>
                <a:lstStyle/>
                <a:p>
                  <a:r>
                    <a:rPr lang="ko-KR" altLang="en-US">
                      <a:noFill/>
                    </a:rPr>
                    <a:t> </a:t>
                  </a:r>
                </a:p>
              </p:txBody>
            </p:sp>
          </mc:Fallback>
        </mc:AlternateContent>
        <p:cxnSp>
          <p:nvCxnSpPr>
            <p:cNvPr id="14" name="직선 화살표 연결선 13">
              <a:extLst>
                <a:ext uri="{FF2B5EF4-FFF2-40B4-BE49-F238E27FC236}">
                  <a16:creationId xmlns:a16="http://schemas.microsoft.com/office/drawing/2014/main" id="{6068AB00-9CC1-224E-AA00-2ED3486FD103}"/>
                </a:ext>
              </a:extLst>
            </p:cNvPr>
            <p:cNvCxnSpPr>
              <a:cxnSpLocks/>
            </p:cNvCxnSpPr>
            <p:nvPr/>
          </p:nvCxnSpPr>
          <p:spPr bwMode="auto">
            <a:xfrm flipV="1">
              <a:off x="9614011" y="2230968"/>
              <a:ext cx="1273624" cy="1198032"/>
            </a:xfrm>
            <a:prstGeom prst="straightConnector1">
              <a:avLst/>
            </a:prstGeom>
            <a:noFill/>
            <a:ln w="9525" cap="flat" cmpd="sng" algn="ctr">
              <a:solidFill>
                <a:schemeClr val="tx1"/>
              </a:solidFill>
              <a:prstDash val="sys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382D976B-887C-8543-AE78-3A626EEEFDB5}"/>
                    </a:ext>
                  </a:extLst>
                </p:cNvPr>
                <p:cNvSpPr/>
                <p:nvPr/>
              </p:nvSpPr>
              <p:spPr>
                <a:xfrm>
                  <a:off x="10776855" y="1985313"/>
                  <a:ext cx="4235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b="1" i="0" dirty="0" smtClean="0">
                            <a:latin typeface="Cambria Math" panose="02040503050406030204" pitchFamily="18" charset="0"/>
                          </a:rPr>
                          <m:t>𝐀</m:t>
                        </m:r>
                      </m:oMath>
                    </m:oMathPara>
                  </a14:m>
                  <a:endParaRPr lang="ko-KR" altLang="en-US" dirty="0"/>
                </a:p>
              </p:txBody>
            </p:sp>
          </mc:Choice>
          <mc:Fallback xmlns="">
            <p:sp>
              <p:nvSpPr>
                <p:cNvPr id="16" name="직사각형 15">
                  <a:extLst>
                    <a:ext uri="{FF2B5EF4-FFF2-40B4-BE49-F238E27FC236}">
                      <a16:creationId xmlns:a16="http://schemas.microsoft.com/office/drawing/2014/main" id="{382D976B-887C-8543-AE78-3A626EEEFDB5}"/>
                    </a:ext>
                  </a:extLst>
                </p:cNvPr>
                <p:cNvSpPr>
                  <a:spLocks noRot="1" noChangeAspect="1" noMove="1" noResize="1" noEditPoints="1" noAdjustHandles="1" noChangeArrowheads="1" noChangeShapeType="1" noTextEdit="1"/>
                </p:cNvSpPr>
                <p:nvPr/>
              </p:nvSpPr>
              <p:spPr>
                <a:xfrm>
                  <a:off x="10776855" y="1985313"/>
                  <a:ext cx="423513" cy="369332"/>
                </a:xfrm>
                <a:prstGeom prst="rect">
                  <a:avLst/>
                </a:prstGeom>
                <a:blipFill>
                  <a:blip r:embed="rId7"/>
                  <a:stretch>
                    <a:fillRect/>
                  </a:stretch>
                </a:blipFill>
              </p:spPr>
              <p:txBody>
                <a:bodyPr/>
                <a:lstStyle/>
                <a:p>
                  <a:r>
                    <a:rPr lang="ko-KR" altLang="en-US">
                      <a:noFill/>
                    </a:rPr>
                    <a:t> </a:t>
                  </a:r>
                </a:p>
              </p:txBody>
            </p:sp>
          </mc:Fallback>
        </mc:AlternateContent>
        <p:cxnSp>
          <p:nvCxnSpPr>
            <p:cNvPr id="17" name="직선 화살표 연결선 16">
              <a:extLst>
                <a:ext uri="{FF2B5EF4-FFF2-40B4-BE49-F238E27FC236}">
                  <a16:creationId xmlns:a16="http://schemas.microsoft.com/office/drawing/2014/main" id="{8F505784-716B-F64A-9C79-FAEC3588B4C9}"/>
                </a:ext>
              </a:extLst>
            </p:cNvPr>
            <p:cNvCxnSpPr>
              <a:cxnSpLocks/>
            </p:cNvCxnSpPr>
            <p:nvPr/>
          </p:nvCxnSpPr>
          <p:spPr bwMode="auto">
            <a:xfrm flipV="1">
              <a:off x="9135186" y="2676301"/>
              <a:ext cx="168588" cy="1168744"/>
            </a:xfrm>
            <a:prstGeom prst="straightConnector1">
              <a:avLst/>
            </a:prstGeom>
            <a:noFill/>
            <a:ln w="9525" cap="flat" cmpd="sng" algn="ctr">
              <a:solidFill>
                <a:schemeClr val="tx1"/>
              </a:solidFill>
              <a:prstDash val="sys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934702A-088D-D54C-B6A8-0F6EFB7A72DA}"/>
                    </a:ext>
                  </a:extLst>
                </p:cNvPr>
                <p:cNvSpPr txBox="1"/>
                <p:nvPr/>
              </p:nvSpPr>
              <p:spPr>
                <a:xfrm>
                  <a:off x="9304632" y="2517819"/>
                  <a:ext cx="2660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𝐯</m:t>
                        </m:r>
                        <m:r>
                          <a:rPr kumimoji="1" lang="en-US" altLang="ko-KR" b="1" i="0" smtClean="0">
                            <a:latin typeface="Cambria Math" panose="02040503050406030204" pitchFamily="18" charset="0"/>
                          </a:rPr>
                          <m:t>′</m:t>
                        </m:r>
                      </m:oMath>
                    </m:oMathPara>
                  </a14:m>
                  <a:endParaRPr kumimoji="1" lang="ko-KR" altLang="en-US" b="1" dirty="0"/>
                </a:p>
              </p:txBody>
            </p:sp>
          </mc:Choice>
          <mc:Fallback xmlns="">
            <p:sp>
              <p:nvSpPr>
                <p:cNvPr id="21" name="TextBox 20">
                  <a:extLst>
                    <a:ext uri="{FF2B5EF4-FFF2-40B4-BE49-F238E27FC236}">
                      <a16:creationId xmlns:a16="http://schemas.microsoft.com/office/drawing/2014/main" id="{E934702A-088D-D54C-B6A8-0F6EFB7A72DA}"/>
                    </a:ext>
                  </a:extLst>
                </p:cNvPr>
                <p:cNvSpPr txBox="1">
                  <a:spLocks noRot="1" noChangeAspect="1" noMove="1" noResize="1" noEditPoints="1" noAdjustHandles="1" noChangeArrowheads="1" noChangeShapeType="1" noTextEdit="1"/>
                </p:cNvSpPr>
                <p:nvPr/>
              </p:nvSpPr>
              <p:spPr>
                <a:xfrm>
                  <a:off x="9304632" y="2517819"/>
                  <a:ext cx="266098" cy="276999"/>
                </a:xfrm>
                <a:prstGeom prst="rect">
                  <a:avLst/>
                </a:prstGeom>
                <a:blipFill>
                  <a:blip r:embed="rId8"/>
                  <a:stretch>
                    <a:fillRect l="-4545" r="-13636" b="-13043"/>
                  </a:stretch>
                </a:blipFill>
              </p:spPr>
              <p:txBody>
                <a:bodyPr/>
                <a:lstStyle/>
                <a:p>
                  <a:r>
                    <a:rPr lang="ko-KR" altLang="en-US">
                      <a:noFill/>
                    </a:rPr>
                    <a:t> </a:t>
                  </a:r>
                </a:p>
              </p:txBody>
            </p:sp>
          </mc:Fallback>
        </mc:AlternateContent>
      </p:grpSp>
      <p:cxnSp>
        <p:nvCxnSpPr>
          <p:cNvPr id="15" name="직선 화살표 연결선 14">
            <a:extLst>
              <a:ext uri="{FF2B5EF4-FFF2-40B4-BE49-F238E27FC236}">
                <a16:creationId xmlns:a16="http://schemas.microsoft.com/office/drawing/2014/main" id="{F1ED5F15-2951-7843-BF5D-3C05B7376FE1}"/>
              </a:ext>
            </a:extLst>
          </p:cNvPr>
          <p:cNvCxnSpPr/>
          <p:nvPr/>
        </p:nvCxnSpPr>
        <p:spPr bwMode="auto">
          <a:xfrm flipH="1" flipV="1">
            <a:off x="6232827" y="2162487"/>
            <a:ext cx="490653" cy="242029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9" name="직선 화살표 연결선 18">
            <a:extLst>
              <a:ext uri="{FF2B5EF4-FFF2-40B4-BE49-F238E27FC236}">
                <a16:creationId xmlns:a16="http://schemas.microsoft.com/office/drawing/2014/main" id="{5454294C-6F53-914C-A2C1-9178193E83F3}"/>
              </a:ext>
            </a:extLst>
          </p:cNvPr>
          <p:cNvCxnSpPr>
            <a:cxnSpLocks/>
          </p:cNvCxnSpPr>
          <p:nvPr/>
        </p:nvCxnSpPr>
        <p:spPr bwMode="auto">
          <a:xfrm flipV="1">
            <a:off x="6723480" y="4448971"/>
            <a:ext cx="4103649" cy="12434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2" name="직선 화살표 연결선 21">
            <a:extLst>
              <a:ext uri="{FF2B5EF4-FFF2-40B4-BE49-F238E27FC236}">
                <a16:creationId xmlns:a16="http://schemas.microsoft.com/office/drawing/2014/main" id="{65AB9A84-2C22-5B42-AE27-D89B21BB264E}"/>
              </a:ext>
            </a:extLst>
          </p:cNvPr>
          <p:cNvCxnSpPr>
            <a:cxnSpLocks/>
          </p:cNvCxnSpPr>
          <p:nvPr/>
        </p:nvCxnSpPr>
        <p:spPr bwMode="auto">
          <a:xfrm flipH="1">
            <a:off x="6067737" y="4553183"/>
            <a:ext cx="655743" cy="122919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50561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B2CBFB-936A-1D43-9AF3-3C041461367B}"/>
              </a:ext>
            </a:extLst>
          </p:cNvPr>
          <p:cNvSpPr>
            <a:spLocks noGrp="1"/>
          </p:cNvSpPr>
          <p:nvPr>
            <p:ph type="title"/>
          </p:nvPr>
        </p:nvSpPr>
        <p:spPr/>
        <p:txBody>
          <a:bodyPr>
            <a:normAutofit fontScale="90000"/>
          </a:bodyPr>
          <a:lstStyle/>
          <a:p>
            <a:r>
              <a:rPr lang="en-US" altLang="ko-KR" dirty="0"/>
              <a:t>World (</a:t>
            </a:r>
            <a:r>
              <a:rPr lang="en-US" altLang="ko-KR" dirty="0" err="1"/>
              <a:t>xyz</a:t>
            </a:r>
            <a:r>
              <a:rPr lang="en-US" altLang="ko-KR" dirty="0"/>
              <a:t>) to</a:t>
            </a:r>
            <a:r>
              <a:rPr lang="ko-KR" altLang="en-US" dirty="0"/>
              <a:t> </a:t>
            </a:r>
            <a:r>
              <a:rPr lang="en-US" altLang="ko-KR" dirty="0"/>
              <a:t>View Space (UVN) Transformation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2B919278-5D67-3A46-805A-1117E4707BBA}"/>
                  </a:ext>
                </a:extLst>
              </p:cNvPr>
              <p:cNvSpPr>
                <a:spLocks noGrp="1"/>
              </p:cNvSpPr>
              <p:nvPr>
                <p:ph idx="1"/>
              </p:nvPr>
            </p:nvSpPr>
            <p:spPr>
              <a:xfrm>
                <a:off x="250369" y="925975"/>
                <a:ext cx="11230987" cy="5703425"/>
              </a:xfrm>
            </p:spPr>
            <p:txBody>
              <a:bodyPr/>
              <a:lstStyle/>
              <a:p>
                <a:r>
                  <a:rPr kumimoji="1" lang="en-US" altLang="ko-KR" dirty="0"/>
                  <a:t>Let </a:t>
                </a:r>
                <a:r>
                  <a:rPr kumimoji="1" lang="en-US" altLang="ko-KR" b="1" dirty="0"/>
                  <a:t>U</a:t>
                </a:r>
                <a14:m>
                  <m:oMath xmlns:m="http://schemas.openxmlformats.org/officeDocument/2006/math">
                    <m:r>
                      <a:rPr kumimoji="1" lang="en-US" altLang="ko-KR" i="1" dirty="0" smtClean="0">
                        <a:latin typeface="Cambria Math" panose="02040503050406030204" pitchFamily="18" charset="0"/>
                      </a:rPr>
                      <m:t> =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𝑈</m:t>
                        </m:r>
                      </m:e>
                      <m:sub>
                        <m:r>
                          <a:rPr kumimoji="1" lang="en-US" altLang="ko-KR" i="1" dirty="0" err="1" smtClean="0">
                            <a:latin typeface="Cambria Math" panose="02040503050406030204" pitchFamily="18" charset="0"/>
                          </a:rPr>
                          <m:t>𝑥</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𝑈</m:t>
                        </m:r>
                      </m:e>
                      <m:sub>
                        <m:r>
                          <a:rPr kumimoji="1" lang="en-US" altLang="ko-KR" i="1" dirty="0" err="1" smtClean="0">
                            <a:latin typeface="Cambria Math" panose="02040503050406030204" pitchFamily="18" charset="0"/>
                          </a:rPr>
                          <m:t>𝑦</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𝑈</m:t>
                        </m:r>
                      </m:e>
                      <m:sub>
                        <m:r>
                          <a:rPr kumimoji="1" lang="en-US" altLang="ko-KR" i="1" dirty="0" err="1" smtClean="0">
                            <a:latin typeface="Cambria Math" panose="02040503050406030204" pitchFamily="18" charset="0"/>
                          </a:rPr>
                          <m:t>𝑧</m:t>
                        </m:r>
                      </m:sub>
                    </m:sSub>
                    <m:r>
                      <a:rPr kumimoji="1" lang="en-US" altLang="ko-KR" i="1" dirty="0" smtClean="0">
                        <a:latin typeface="Cambria Math" panose="02040503050406030204" pitchFamily="18" charset="0"/>
                      </a:rPr>
                      <m:t>} </m:t>
                    </m:r>
                  </m:oMath>
                </a14:m>
                <a:r>
                  <a:rPr kumimoji="1" lang="en-US" altLang="ko-KR" dirty="0"/>
                  <a:t>: unit right vector (represented in world space)</a:t>
                </a:r>
              </a:p>
              <a:p>
                <a:r>
                  <a:rPr lang="en-US" altLang="ko-KR" dirty="0"/>
                  <a:t>Let </a:t>
                </a:r>
                <a:r>
                  <a:rPr lang="en-US" altLang="ko-KR" b="1" dirty="0"/>
                  <a:t>V</a:t>
                </a:r>
                <a14:m>
                  <m:oMath xmlns:m="http://schemas.openxmlformats.org/officeDocument/2006/math">
                    <m:r>
                      <a:rPr lang="en-US" altLang="ko-KR" i="1" dirty="0">
                        <a:latin typeface="Cambria Math" panose="02040503050406030204" pitchFamily="18" charset="0"/>
                      </a:rPr>
                      <m:t> </m:t>
                    </m:r>
                    <m:r>
                      <a:rPr lang="en-US" altLang="ko-KR" i="1" dirty="0" smtClean="0">
                        <a:latin typeface="Cambria Math" panose="02040503050406030204" pitchFamily="18" charset="0"/>
                      </a:rPr>
                      <m:t>=</m:t>
                    </m:r>
                    <m:r>
                      <a:rPr lang="en-US" altLang="ko-KR" i="1" dirty="0">
                        <a:latin typeface="Cambria Math" panose="02040503050406030204" pitchFamily="18" charset="0"/>
                      </a:rPr>
                      <m:t> </m:t>
                    </m:r>
                    <m:r>
                      <a:rPr lang="en-US" altLang="ko-KR" i="1" dirty="0" smtClean="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b="0" i="1" dirty="0" smtClean="0">
                            <a:latin typeface="Cambria Math" panose="02040503050406030204" pitchFamily="18" charset="0"/>
                          </a:rPr>
                          <m:t>𝑉</m:t>
                        </m:r>
                      </m:e>
                      <m:sub>
                        <m:r>
                          <a:rPr lang="en-US" altLang="ko-KR" i="1" dirty="0" err="1" smtClean="0">
                            <a:latin typeface="Cambria Math" panose="02040503050406030204" pitchFamily="18" charset="0"/>
                          </a:rPr>
                          <m:t>𝑥</m:t>
                        </m:r>
                      </m:sub>
                    </m:sSub>
                    <m:r>
                      <a:rPr lang="en-US" altLang="ko-KR" i="1" dirty="0" smtClean="0">
                        <a:latin typeface="Cambria Math" panose="02040503050406030204" pitchFamily="18" charset="0"/>
                      </a:rPr>
                      <m:t>,</m:t>
                    </m:r>
                    <m:r>
                      <a:rPr lang="en-US" altLang="ko-KR" i="1" dirty="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b="0" i="1" dirty="0" smtClean="0">
                            <a:latin typeface="Cambria Math" panose="02040503050406030204" pitchFamily="18" charset="0"/>
                          </a:rPr>
                          <m:t>𝑉</m:t>
                        </m:r>
                      </m:e>
                      <m:sub>
                        <m:r>
                          <a:rPr lang="en-US" altLang="ko-KR" i="1" dirty="0" err="1" smtClean="0">
                            <a:latin typeface="Cambria Math" panose="02040503050406030204" pitchFamily="18" charset="0"/>
                          </a:rPr>
                          <m:t>𝑦</m:t>
                        </m:r>
                      </m:sub>
                    </m:sSub>
                    <m:r>
                      <a:rPr lang="en-US" altLang="ko-KR" i="1" dirty="0" smtClean="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b="0" i="1" dirty="0" smtClean="0">
                            <a:latin typeface="Cambria Math" panose="02040503050406030204" pitchFamily="18" charset="0"/>
                          </a:rPr>
                          <m:t>𝑉</m:t>
                        </m:r>
                      </m:e>
                      <m:sub>
                        <m:r>
                          <a:rPr lang="en-US" altLang="ko-KR" i="1" dirty="0" err="1" smtClean="0">
                            <a:latin typeface="Cambria Math" panose="02040503050406030204" pitchFamily="18" charset="0"/>
                          </a:rPr>
                          <m:t>𝑧</m:t>
                        </m:r>
                      </m:sub>
                    </m:sSub>
                    <m:r>
                      <a:rPr lang="en-US" altLang="ko-KR" i="1" dirty="0" smtClean="0">
                        <a:latin typeface="Cambria Math" panose="02040503050406030204" pitchFamily="18" charset="0"/>
                      </a:rPr>
                      <m:t>} </m:t>
                    </m:r>
                  </m:oMath>
                </a14:m>
                <a:r>
                  <a:rPr lang="en-US" altLang="ko-KR" dirty="0"/>
                  <a:t>: unit up vector (represented in world space)</a:t>
                </a:r>
                <a:endParaRPr kumimoji="1" lang="en-US" altLang="ko-KR" dirty="0"/>
              </a:p>
              <a:p>
                <a:r>
                  <a:rPr kumimoji="1" lang="en-US" altLang="ko-KR" dirty="0"/>
                  <a:t>Let </a:t>
                </a:r>
                <a:r>
                  <a:rPr kumimoji="1" lang="en-US" altLang="ko-KR" b="1" dirty="0"/>
                  <a:t>N</a:t>
                </a:r>
                <a14:m>
                  <m:oMath xmlns:m="http://schemas.openxmlformats.org/officeDocument/2006/math">
                    <m:r>
                      <a:rPr kumimoji="1" lang="en-US" altLang="ko-KR" i="1" dirty="0" smtClean="0">
                        <a:latin typeface="Cambria Math" panose="02040503050406030204" pitchFamily="18" charset="0"/>
                      </a:rPr>
                      <m:t> =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𝑁</m:t>
                        </m:r>
                      </m:e>
                      <m:sub>
                        <m:r>
                          <a:rPr kumimoji="1" lang="en-US" altLang="ko-KR" i="1" dirty="0" err="1" smtClean="0">
                            <a:latin typeface="Cambria Math" panose="02040503050406030204" pitchFamily="18" charset="0"/>
                          </a:rPr>
                          <m:t>𝑥</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𝑁</m:t>
                        </m:r>
                      </m:e>
                      <m:sub>
                        <m:r>
                          <a:rPr kumimoji="1" lang="en-US" altLang="ko-KR" i="1" dirty="0" err="1" smtClean="0">
                            <a:latin typeface="Cambria Math" panose="02040503050406030204" pitchFamily="18" charset="0"/>
                          </a:rPr>
                          <m:t>𝑦</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𝑁</m:t>
                        </m:r>
                      </m:e>
                      <m:sub>
                        <m:r>
                          <a:rPr kumimoji="1" lang="en-US" altLang="ko-KR" i="1" dirty="0" err="1" smtClean="0">
                            <a:latin typeface="Cambria Math" panose="02040503050406030204" pitchFamily="18" charset="0"/>
                          </a:rPr>
                          <m:t>𝑧</m:t>
                        </m:r>
                      </m:sub>
                    </m:sSub>
                    <m:r>
                      <a:rPr kumimoji="1" lang="en-US" altLang="ko-KR" i="1" dirty="0" smtClean="0">
                        <a:latin typeface="Cambria Math" panose="02040503050406030204" pitchFamily="18" charset="0"/>
                      </a:rPr>
                      <m:t>} </m:t>
                    </m:r>
                  </m:oMath>
                </a14:m>
                <a:r>
                  <a:rPr kumimoji="1" lang="en-US" altLang="ko-KR" dirty="0"/>
                  <a:t>: unit direction vector (represented in world space)</a:t>
                </a:r>
              </a:p>
              <a:p>
                <a:r>
                  <a:rPr lang="en-US" altLang="ko-KR" dirty="0"/>
                  <a:t>Let </a:t>
                </a:r>
                <a14:m>
                  <m:oMath xmlns:m="http://schemas.openxmlformats.org/officeDocument/2006/math">
                    <m:r>
                      <a:rPr lang="en-US" altLang="ko-KR" b="1" i="0" dirty="0" smtClean="0">
                        <a:latin typeface="Cambria Math" panose="02040503050406030204" pitchFamily="18" charset="0"/>
                      </a:rPr>
                      <m:t>𝐏</m:t>
                    </m:r>
                    <m:r>
                      <a:rPr lang="en-US" altLang="ko-KR" i="1" dirty="0">
                        <a:latin typeface="Cambria Math" panose="02040503050406030204" pitchFamily="18" charset="0"/>
                      </a:rPr>
                      <m:t> </m:t>
                    </m:r>
                    <m:r>
                      <a:rPr lang="en-US" altLang="ko-KR" i="1" dirty="0" smtClean="0">
                        <a:latin typeface="Cambria Math" panose="02040503050406030204" pitchFamily="18" charset="0"/>
                      </a:rPr>
                      <m:t>=</m:t>
                    </m:r>
                    <m:r>
                      <a:rPr lang="en-US" altLang="ko-KR" i="1" dirty="0">
                        <a:latin typeface="Cambria Math" panose="02040503050406030204" pitchFamily="18" charset="0"/>
                      </a:rPr>
                      <m:t> </m:t>
                    </m:r>
                    <m:r>
                      <a:rPr lang="en-US" altLang="ko-KR" i="1" dirty="0" smtClean="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𝑃</m:t>
                        </m:r>
                      </m:e>
                      <m:sub>
                        <m:r>
                          <a:rPr lang="en-US" altLang="ko-KR" i="1" dirty="0" err="1" smtClean="0">
                            <a:latin typeface="Cambria Math" panose="02040503050406030204" pitchFamily="18" charset="0"/>
                          </a:rPr>
                          <m:t>𝑥</m:t>
                        </m:r>
                      </m:sub>
                    </m:sSub>
                    <m:r>
                      <a:rPr lang="en-US" altLang="ko-KR" i="1" dirty="0" smtClean="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𝑃</m:t>
                        </m:r>
                      </m:e>
                      <m:sub>
                        <m:r>
                          <a:rPr lang="en-US" altLang="ko-KR" i="1" dirty="0" err="1" smtClean="0">
                            <a:latin typeface="Cambria Math" panose="02040503050406030204" pitchFamily="18" charset="0"/>
                          </a:rPr>
                          <m:t>𝑦</m:t>
                        </m:r>
                      </m:sub>
                    </m:sSub>
                    <m:r>
                      <a:rPr lang="en-US" altLang="ko-KR" i="1" dirty="0" smtClean="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𝑃</m:t>
                        </m:r>
                      </m:e>
                      <m:sub>
                        <m:r>
                          <a:rPr lang="en-US" altLang="ko-KR" i="1" dirty="0" err="1" smtClean="0">
                            <a:latin typeface="Cambria Math" panose="02040503050406030204" pitchFamily="18" charset="0"/>
                          </a:rPr>
                          <m:t>𝑧</m:t>
                        </m:r>
                      </m:sub>
                    </m:sSub>
                    <m:r>
                      <a:rPr lang="en-US" altLang="ko-KR" i="1" dirty="0" smtClean="0">
                        <a:latin typeface="Cambria Math" panose="02040503050406030204" pitchFamily="18" charset="0"/>
                      </a:rPr>
                      <m:t>} </m:t>
                    </m:r>
                  </m:oMath>
                </a14:m>
                <a:r>
                  <a:rPr lang="en-US" altLang="ko-KR" dirty="0"/>
                  <a:t>:  COP (represented in world space)</a:t>
                </a:r>
                <a:endParaRPr kumimoji="1" lang="en-US" altLang="ko-KR" dirty="0"/>
              </a:p>
              <a:p>
                <a:r>
                  <a:rPr kumimoji="1" lang="en-US" altLang="ko-KR" dirty="0"/>
                  <a:t>By change</a:t>
                </a:r>
                <a:r>
                  <a:rPr lang="en-US" altLang="ko-KR" dirty="0"/>
                  <a:t>-of-frames (see Note 04_1 Transformations, p. 20 ~ )</a:t>
                </a:r>
              </a:p>
              <a:p>
                <a:pPr lvl="1"/>
                <a:r>
                  <a:rPr kumimoji="1" lang="en-US" altLang="ko-KR" dirty="0"/>
                  <a:t>Transformation from view to world space:</a:t>
                </a:r>
              </a:p>
              <a:p>
                <a:pPr marL="457200" lvl="1" indent="0">
                  <a:buNone/>
                </a:pPr>
                <a14:m>
                  <m:oMathPara xmlns:m="http://schemas.openxmlformats.org/officeDocument/2006/math">
                    <m:oMathParaPr>
                      <m:jc m:val="centerGroup"/>
                    </m:oMathParaPr>
                    <m:oMath xmlns:m="http://schemas.openxmlformats.org/officeDocument/2006/math">
                      <m:sSub>
                        <m:sSubPr>
                          <m:ctrlPr>
                            <a:rPr kumimoji="1" lang="en-US" altLang="ko-KR" b="1" i="1" smtClean="0">
                              <a:latin typeface="Cambria Math" panose="02040503050406030204" pitchFamily="18" charset="0"/>
                            </a:rPr>
                          </m:ctrlPr>
                        </m:sSubPr>
                        <m:e>
                          <m:r>
                            <a:rPr kumimoji="1" lang="en-US" altLang="ko-KR" b="1" i="0" smtClean="0">
                              <a:latin typeface="Cambria Math" panose="02040503050406030204" pitchFamily="18" charset="0"/>
                            </a:rPr>
                            <m:t>𝐓</m:t>
                          </m:r>
                        </m:e>
                        <m:sub>
                          <m:r>
                            <a:rPr kumimoji="1" lang="en-US" altLang="ko-KR" b="1" i="0" smtClean="0">
                              <a:latin typeface="Cambria Math" panose="02040503050406030204" pitchFamily="18" charset="0"/>
                            </a:rPr>
                            <m:t>𝐜𝐰</m:t>
                          </m:r>
                        </m:sub>
                      </m:sSub>
                      <m:r>
                        <a:rPr kumimoji="1" lang="en-US" altLang="ko-KR" b="0" i="1" smtClean="0">
                          <a:latin typeface="Cambria Math" panose="02040503050406030204" pitchFamily="18" charset="0"/>
                        </a:rPr>
                        <m:t>=</m:t>
                      </m:r>
                      <m:sSub>
                        <m:sSubPr>
                          <m:ctrlPr>
                            <a:rPr kumimoji="1" lang="en-US" altLang="ko-KR" b="1" i="1" smtClean="0">
                              <a:latin typeface="Cambria Math" panose="02040503050406030204" pitchFamily="18" charset="0"/>
                            </a:rPr>
                          </m:ctrlPr>
                        </m:sSubPr>
                        <m:e>
                          <m:r>
                            <a:rPr kumimoji="1" lang="en-US" altLang="ko-KR" b="1" i="0" smtClean="0">
                              <a:latin typeface="Cambria Math" panose="02040503050406030204" pitchFamily="18" charset="0"/>
                            </a:rPr>
                            <m:t>𝐓</m:t>
                          </m:r>
                        </m:e>
                        <m:sub>
                          <m:r>
                            <a:rPr kumimoji="1" lang="en-US" altLang="ko-KR" b="1" i="0" smtClean="0">
                              <a:latin typeface="Cambria Math" panose="02040503050406030204" pitchFamily="18" charset="0"/>
                            </a:rPr>
                            <m:t>𝐩</m:t>
                          </m:r>
                        </m:sub>
                      </m:sSub>
                      <m:r>
                        <a:rPr kumimoji="1" lang="en-US" altLang="ko-KR" b="1" i="0" smtClean="0">
                          <a:latin typeface="Cambria Math" panose="02040503050406030204" pitchFamily="18" charset="0"/>
                        </a:rPr>
                        <m:t>𝐑</m:t>
                      </m:r>
                      <m:r>
                        <a:rPr kumimoji="1" lang="en-US" altLang="ko-KR" b="0" i="1" smtClean="0">
                          <a:latin typeface="Cambria Math" panose="02040503050406030204" pitchFamily="18" charset="0"/>
                        </a:rPr>
                        <m:t>= </m:t>
                      </m:r>
                      <m:d>
                        <m:dPr>
                          <m:begChr m:val="["/>
                          <m:endChr m:val="]"/>
                          <m:ctrlPr>
                            <a:rPr kumimoji="1" lang="en-US" altLang="ko-KR" b="0" i="1" smtClean="0">
                              <a:latin typeface="Cambria Math" panose="02040503050406030204" pitchFamily="18" charset="0"/>
                            </a:rPr>
                          </m:ctrlPr>
                        </m:dPr>
                        <m:e>
                          <m:m>
                            <m:mPr>
                              <m:mcs>
                                <m:mc>
                                  <m:mcPr>
                                    <m:count m:val="4"/>
                                    <m:mcJc m:val="center"/>
                                  </m:mcPr>
                                </m:mc>
                              </m:mcs>
                              <m:ctrlPr>
                                <a:rPr kumimoji="1" lang="en-US" altLang="ko-KR" b="0" i="1" smtClean="0">
                                  <a:latin typeface="Cambria Math" panose="02040503050406030204" pitchFamily="18" charset="0"/>
                                </a:rPr>
                              </m:ctrlPr>
                            </m:mPr>
                            <m:mr>
                              <m:e>
                                <m:r>
                                  <a:rPr kumimoji="1" lang="en-US" altLang="ko-KR" b="0" i="1" smtClean="0">
                                    <a:latin typeface="Cambria Math" panose="02040503050406030204" pitchFamily="18" charset="0"/>
                                  </a:rPr>
                                  <m:t>1</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𝑃</m:t>
                                    </m:r>
                                  </m:e>
                                  <m:sub>
                                    <m:r>
                                      <a:rPr kumimoji="1" lang="en-US" altLang="ko-KR" b="0" i="1" smtClean="0">
                                        <a:latin typeface="Cambria Math" panose="02040503050406030204" pitchFamily="18" charset="0"/>
                                      </a:rPr>
                                      <m:t>𝑥</m:t>
                                    </m:r>
                                  </m:sub>
                                </m:sSub>
                              </m:e>
                            </m:mr>
                            <m:mr>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1</m:t>
                                </m:r>
                              </m:e>
                              <m:e>
                                <m:r>
                                  <a:rPr kumimoji="1" lang="en-US" altLang="ko-KR" b="0" i="1" smtClean="0">
                                    <a:latin typeface="Cambria Math" panose="02040503050406030204" pitchFamily="18" charset="0"/>
                                  </a:rPr>
                                  <m:t>0</m:t>
                                </m:r>
                              </m:e>
                              <m:e>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𝑃</m:t>
                                    </m:r>
                                  </m:e>
                                  <m:sub>
                                    <m:r>
                                      <a:rPr kumimoji="1" lang="en-US" altLang="ko-KR" b="0" i="1" smtClean="0">
                                        <a:latin typeface="Cambria Math" panose="02040503050406030204" pitchFamily="18" charset="0"/>
                                      </a:rPr>
                                      <m:t>𝑦</m:t>
                                    </m:r>
                                  </m:sub>
                                </m:sSub>
                              </m:e>
                            </m:mr>
                            <m:mr>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1</m:t>
                                </m:r>
                              </m:e>
                              <m:e>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𝑃</m:t>
                                    </m:r>
                                  </m:e>
                                  <m:sub>
                                    <m:r>
                                      <a:rPr kumimoji="1" lang="en-US" altLang="ko-KR" b="0" i="1" smtClean="0">
                                        <a:latin typeface="Cambria Math" panose="02040503050406030204" pitchFamily="18" charset="0"/>
                                      </a:rPr>
                                      <m:t>𝑧</m:t>
                                    </m:r>
                                  </m:sub>
                                </m:sSub>
                              </m:e>
                            </m:mr>
                            <m:mr>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1</m:t>
                                </m:r>
                              </m:e>
                            </m:mr>
                          </m:m>
                        </m:e>
                      </m:d>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𝑥</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𝑥</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𝑥</m:t>
                                    </m:r>
                                  </m:sub>
                                </m:sSub>
                              </m:e>
                              <m:e>
                                <m:r>
                                  <a:rPr lang="en-US" altLang="ko-KR" b="0" i="1" smtClean="0">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𝑦</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𝑦</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𝑦</m:t>
                                    </m:r>
                                  </m:sub>
                                </m:sSub>
                              </m:e>
                              <m:e>
                                <m:r>
                                  <a:rPr lang="en-US" altLang="ko-KR" b="0" i="1" smtClean="0">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𝑧</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𝑧</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𝑧</m:t>
                                    </m:r>
                                  </m:sub>
                                </m:sSub>
                              </m:e>
                              <m:e>
                                <m:r>
                                  <a:rPr lang="en-US" altLang="ko-KR" b="0" i="1" smtClean="0">
                                    <a:latin typeface="Cambria Math" panose="02040503050406030204" pitchFamily="18" charset="0"/>
                                  </a:rPr>
                                  <m:t>0</m:t>
                                </m:r>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r>
                        <a:rPr lang="en-US" altLang="ko-KR" b="0" i="1" smtClean="0">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𝑥</m:t>
                                    </m:r>
                                  </m:sub>
                                </m:sSub>
                              </m:e>
                            </m:m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𝑦</m:t>
                                    </m:r>
                                  </m:sub>
                                </m:sSub>
                              </m:e>
                            </m:m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𝑧</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𝑧</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𝑧</m:t>
                                    </m:r>
                                  </m:sub>
                                </m:sSub>
                              </m:e>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𝑧</m:t>
                                    </m:r>
                                  </m:sub>
                                </m:sSub>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oMath>
                  </m:oMathPara>
                </a14:m>
                <a:endParaRPr kumimoji="1" lang="en-US" altLang="ko-KR" dirty="0"/>
              </a:p>
              <a:p>
                <a:pPr lvl="1"/>
                <a:r>
                  <a:rPr lang="en-US" altLang="ko-KR" dirty="0"/>
                  <a:t>So, transformation from world to view space: </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ko-KR" b="1" i="1">
                              <a:latin typeface="Cambria Math" panose="02040503050406030204" pitchFamily="18" charset="0"/>
                            </a:rPr>
                          </m:ctrlPr>
                        </m:sSubPr>
                        <m:e>
                          <m:r>
                            <a:rPr lang="en-US" altLang="ko-KR" b="1">
                              <a:latin typeface="Cambria Math" panose="02040503050406030204" pitchFamily="18" charset="0"/>
                            </a:rPr>
                            <m:t>𝐓</m:t>
                          </m:r>
                        </m:e>
                        <m:sub>
                          <m:r>
                            <a:rPr lang="en-US" altLang="ko-KR" b="1">
                              <a:latin typeface="Cambria Math" panose="02040503050406030204" pitchFamily="18" charset="0"/>
                            </a:rPr>
                            <m:t>𝐰</m:t>
                          </m:r>
                          <m:r>
                            <a:rPr lang="en-US" altLang="ko-KR" b="1" i="0" smtClean="0">
                              <a:latin typeface="Cambria Math" panose="02040503050406030204" pitchFamily="18" charset="0"/>
                            </a:rPr>
                            <m:t>𝐜</m:t>
                          </m:r>
                        </m:sub>
                      </m:sSub>
                      <m:r>
                        <a:rPr lang="en-US" altLang="ko-KR" i="1">
                          <a:latin typeface="Cambria Math" panose="02040503050406030204" pitchFamily="18" charset="0"/>
                        </a:rPr>
                        <m:t>=</m:t>
                      </m:r>
                      <m:sSubSup>
                        <m:sSubSupPr>
                          <m:ctrlPr>
                            <a:rPr lang="en-US" altLang="ko-KR" b="1" i="1" smtClean="0">
                              <a:latin typeface="Cambria Math" panose="02040503050406030204" pitchFamily="18" charset="0"/>
                            </a:rPr>
                          </m:ctrlPr>
                        </m:sSubSupPr>
                        <m:e>
                          <m:sSubSup>
                            <m:sSubSupPr>
                              <m:ctrlPr>
                                <a:rPr lang="en-US" altLang="ko-KR" b="1" i="1" smtClean="0">
                                  <a:latin typeface="Cambria Math" panose="02040503050406030204" pitchFamily="18" charset="0"/>
                                </a:rPr>
                              </m:ctrlPr>
                            </m:sSubSupPr>
                            <m:e>
                              <m:r>
                                <a:rPr lang="en-US" altLang="ko-KR" b="1" i="0" smtClean="0">
                                  <a:latin typeface="Cambria Math" panose="02040503050406030204" pitchFamily="18" charset="0"/>
                                </a:rPr>
                                <m:t>𝐓</m:t>
                              </m:r>
                            </m:e>
                            <m:sub>
                              <m:r>
                                <a:rPr lang="en-US" altLang="ko-KR" b="1" i="0" smtClean="0">
                                  <a:latin typeface="Cambria Math" panose="02040503050406030204" pitchFamily="18" charset="0"/>
                                </a:rPr>
                                <m:t>𝐜𝐰</m:t>
                              </m:r>
                            </m:sub>
                            <m:sup>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sSup>
                            <m:sSupPr>
                              <m:ctrlPr>
                                <a:rPr lang="en-US" altLang="ko-KR" b="1" i="1" smtClean="0">
                                  <a:latin typeface="Cambria Math" panose="02040503050406030204" pitchFamily="18" charset="0"/>
                                </a:rPr>
                              </m:ctrlPr>
                            </m:sSupPr>
                            <m:e>
                              <m:r>
                                <a:rPr lang="en-US" altLang="ko-KR" b="1" i="0" smtClean="0">
                                  <a:latin typeface="Cambria Math" panose="02040503050406030204" pitchFamily="18" charset="0"/>
                                </a:rPr>
                                <m:t>𝐑</m:t>
                              </m:r>
                            </m:e>
                            <m:sup>
                              <m:r>
                                <a:rPr lang="en-US" altLang="ko-KR" b="1" i="0" smtClean="0">
                                  <a:latin typeface="Cambria Math" panose="02040503050406030204" pitchFamily="18" charset="0"/>
                                </a:rPr>
                                <m:t>−</m:t>
                              </m:r>
                              <m:r>
                                <a:rPr lang="en-US" altLang="ko-KR" b="1" i="0" smtClean="0">
                                  <a:latin typeface="Cambria Math" panose="02040503050406030204" pitchFamily="18" charset="0"/>
                                </a:rPr>
                                <m:t>𝟏</m:t>
                              </m:r>
                            </m:sup>
                          </m:sSup>
                          <m:r>
                            <a:rPr lang="en-US" altLang="ko-KR" b="1">
                              <a:latin typeface="Cambria Math" panose="02040503050406030204" pitchFamily="18" charset="0"/>
                            </a:rPr>
                            <m:t>𝐓</m:t>
                          </m:r>
                        </m:e>
                        <m:sub>
                          <m:r>
                            <a:rPr lang="en-US" altLang="ko-KR" b="1">
                              <a:latin typeface="Cambria Math" panose="02040503050406030204" pitchFamily="18" charset="0"/>
                            </a:rPr>
                            <m:t>𝐩</m:t>
                          </m:r>
                        </m:sub>
                        <m:sup>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bSup>
                      <m:r>
                        <a:rPr lang="en-US" altLang="ko-KR" i="1">
                          <a:latin typeface="Cambria Math" panose="02040503050406030204" pitchFamily="18" charset="0"/>
                        </a:rPr>
                        <m:t>= </m:t>
                      </m:r>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𝑧</m:t>
                                    </m:r>
                                  </m:sub>
                                </m:sSub>
                              </m:e>
                              <m:e>
                                <m:r>
                                  <a:rPr lang="en-US" altLang="ko-KR" i="1">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𝑦</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𝑧</m:t>
                                    </m:r>
                                  </m:sub>
                                </m:sSub>
                              </m:e>
                              <m:e>
                                <m:r>
                                  <a:rPr lang="en-US" altLang="ko-KR" i="1">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𝑥</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𝑧</m:t>
                                    </m:r>
                                  </m:sub>
                                </m:sSub>
                              </m:e>
                              <m:e>
                                <m:r>
                                  <a:rPr lang="en-US" altLang="ko-KR" i="1">
                                    <a:latin typeface="Cambria Math" panose="02040503050406030204" pitchFamily="18" charset="0"/>
                                  </a:rPr>
                                  <m:t>0</m:t>
                                </m:r>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r>
                                  <a:rPr lang="en-US" altLang="ko-KR" i="1">
                                    <a:latin typeface="Cambria Math" panose="02040503050406030204" pitchFamily="18" charset="0"/>
                                  </a:rPr>
                                  <m:t>1</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𝑥</m:t>
                                    </m:r>
                                  </m:sub>
                                </m:sSub>
                              </m:e>
                            </m:mr>
                            <m:mr>
                              <m:e>
                                <m:r>
                                  <a:rPr lang="en-US" altLang="ko-KR" i="1">
                                    <a:latin typeface="Cambria Math" panose="02040503050406030204" pitchFamily="18" charset="0"/>
                                  </a:rPr>
                                  <m:t>0</m:t>
                                </m:r>
                              </m:e>
                              <m:e>
                                <m:r>
                                  <a:rPr lang="en-US" altLang="ko-KR" i="1">
                                    <a:latin typeface="Cambria Math" panose="02040503050406030204" pitchFamily="18" charset="0"/>
                                  </a:rPr>
                                  <m:t>1</m:t>
                                </m:r>
                              </m:e>
                              <m:e>
                                <m:r>
                                  <a:rPr lang="en-US" altLang="ko-KR" i="1">
                                    <a:latin typeface="Cambria Math" panose="02040503050406030204" pitchFamily="18" charset="0"/>
                                  </a:rPr>
                                  <m:t>0</m:t>
                                </m:r>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m:t>
                                    </m:r>
                                    <m:r>
                                      <a:rPr lang="en-US" altLang="ko-KR" i="1">
                                        <a:latin typeface="Cambria Math" panose="02040503050406030204" pitchFamily="18" charset="0"/>
                                      </a:rPr>
                                      <m:t>𝑃</m:t>
                                    </m:r>
                                  </m:e>
                                  <m:sub>
                                    <m:r>
                                      <a:rPr lang="en-US" altLang="ko-KR" i="1">
                                        <a:latin typeface="Cambria Math" panose="02040503050406030204" pitchFamily="18" charset="0"/>
                                      </a:rPr>
                                      <m:t>𝑦</m:t>
                                    </m:r>
                                  </m:sub>
                                </m:sSub>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m:t>
                                    </m:r>
                                    <m:r>
                                      <a:rPr lang="en-US" altLang="ko-KR" i="1">
                                        <a:latin typeface="Cambria Math" panose="02040503050406030204" pitchFamily="18" charset="0"/>
                                      </a:rPr>
                                      <m:t>𝑃</m:t>
                                    </m:r>
                                  </m:e>
                                  <m:sub>
                                    <m:r>
                                      <a:rPr lang="en-US" altLang="ko-KR" i="1">
                                        <a:latin typeface="Cambria Math" panose="02040503050406030204" pitchFamily="18" charset="0"/>
                                      </a:rPr>
                                      <m:t>𝑧</m:t>
                                    </m:r>
                                  </m:sub>
                                </m:sSub>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oMath>
                  </m:oMathPara>
                </a14:m>
                <a:endParaRPr lang="en-US" altLang="ko-KR" dirty="0"/>
              </a:p>
            </p:txBody>
          </p:sp>
        </mc:Choice>
        <mc:Fallback xmlns="">
          <p:sp>
            <p:nvSpPr>
              <p:cNvPr id="3" name="내용 개체 틀 2">
                <a:extLst>
                  <a:ext uri="{FF2B5EF4-FFF2-40B4-BE49-F238E27FC236}">
                    <a16:creationId xmlns:a16="http://schemas.microsoft.com/office/drawing/2014/main" id="{2B919278-5D67-3A46-805A-1117E4707BBA}"/>
                  </a:ext>
                </a:extLst>
              </p:cNvPr>
              <p:cNvSpPr>
                <a:spLocks noGrp="1" noRot="1" noChangeAspect="1" noMove="1" noResize="1" noEditPoints="1" noAdjustHandles="1" noChangeArrowheads="1" noChangeShapeType="1" noTextEdit="1"/>
              </p:cNvSpPr>
              <p:nvPr>
                <p:ph idx="1"/>
              </p:nvPr>
            </p:nvSpPr>
            <p:spPr>
              <a:xfrm>
                <a:off x="250369" y="925975"/>
                <a:ext cx="11230987" cy="5703425"/>
              </a:xfrm>
              <a:blipFill>
                <a:blip r:embed="rId3"/>
                <a:stretch>
                  <a:fillRect l="-452" t="-665"/>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9B7908B7-CD0E-8240-87EB-4861E67F4AA7}"/>
              </a:ext>
            </a:extLst>
          </p:cNvPr>
          <p:cNvSpPr>
            <a:spLocks noGrp="1"/>
          </p:cNvSpPr>
          <p:nvPr>
            <p:ph type="sldNum" sz="quarter" idx="12"/>
          </p:nvPr>
        </p:nvSpPr>
        <p:spPr/>
        <p:txBody>
          <a:bodyPr/>
          <a:lstStyle/>
          <a:p>
            <a:fld id="{B81C3356-60A9-4391-B4BA-980644DD2ECD}" type="slidenum">
              <a:rPr lang="ko-KR" altLang="en-US" smtClean="0"/>
              <a:t>15</a:t>
            </a:fld>
            <a:endParaRPr lang="ko-KR" altLang="en-US" dirty="0"/>
          </a:p>
        </p:txBody>
      </p:sp>
    </p:spTree>
    <p:extLst>
      <p:ext uri="{BB962C8B-B14F-4D97-AF65-F5344CB8AC3E}">
        <p14:creationId xmlns:p14="http://schemas.microsoft.com/office/powerpoint/2010/main" val="359324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1D49B5-0CCF-3F47-80BC-01C74F5508CE}"/>
              </a:ext>
            </a:extLst>
          </p:cNvPr>
          <p:cNvSpPr>
            <a:spLocks noGrp="1"/>
          </p:cNvSpPr>
          <p:nvPr>
            <p:ph type="title"/>
          </p:nvPr>
        </p:nvSpPr>
        <p:spPr/>
        <p:txBody>
          <a:bodyPr>
            <a:normAutofit/>
          </a:bodyPr>
          <a:lstStyle/>
          <a:p>
            <a:r>
              <a:rPr kumimoji="1" lang="en-US" altLang="ko-KR" sz="2800" dirty="0"/>
              <a:t>Example 1) Setting Up View Coordinate System (1/2)</a:t>
            </a:r>
            <a:endParaRPr kumimoji="1" lang="ko-KR" altLang="en-US" sz="28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3CC7920-A0A9-8E46-87E1-82EB4DE0E7E6}"/>
                  </a:ext>
                </a:extLst>
              </p:cNvPr>
              <p:cNvSpPr>
                <a:spLocks noGrp="1"/>
              </p:cNvSpPr>
              <p:nvPr>
                <p:ph idx="1"/>
              </p:nvPr>
            </p:nvSpPr>
            <p:spPr>
              <a:xfrm>
                <a:off x="250370" y="925976"/>
                <a:ext cx="10148814" cy="2762752"/>
              </a:xfrm>
            </p:spPr>
            <p:txBody>
              <a:bodyPr/>
              <a:lstStyle/>
              <a:p>
                <a:r>
                  <a:rPr kumimoji="1" lang="en-US" altLang="ko-KR" dirty="0"/>
                  <a:t>Camera Parameters: </a:t>
                </a:r>
                <a:r>
                  <a:rPr kumimoji="1" lang="en-US" altLang="ko-KR" b="1" dirty="0"/>
                  <a:t>P</a:t>
                </a:r>
                <a:r>
                  <a:rPr kumimoji="1" lang="en-US" altLang="ko-KR" dirty="0"/>
                  <a:t> = (0, 0, 5), </a:t>
                </a:r>
                <a:r>
                  <a:rPr lang="en-US" altLang="ko-KR" b="1" dirty="0"/>
                  <a:t>A</a:t>
                </a:r>
                <a:r>
                  <a:rPr kumimoji="1" lang="en-US" altLang="ko-KR" dirty="0"/>
                  <a:t> = (0, 0, 0), </a:t>
                </a:r>
                <a:r>
                  <a:rPr kumimoji="1" lang="en-US" altLang="ko-KR" b="1" dirty="0"/>
                  <a:t>v’ </a:t>
                </a:r>
                <a:r>
                  <a:rPr kumimoji="1" lang="en-US" altLang="ko-KR" dirty="0"/>
                  <a:t>= (0, 1, </a:t>
                </a:r>
                <a:r>
                  <a:rPr lang="en-US" altLang="ko-KR" dirty="0"/>
                  <a:t>0</a:t>
                </a:r>
                <a:r>
                  <a:rPr kumimoji="1" lang="en-US" altLang="ko-KR" dirty="0"/>
                  <a:t>)</a:t>
                </a:r>
              </a:p>
              <a:p>
                <a:endParaRPr lang="en-US" altLang="ko-KR" b="1" dirty="0">
                  <a:latin typeface="Cambria Math" panose="02040503050406030204" pitchFamily="18" charset="0"/>
                </a:endParaRPr>
              </a:p>
              <a:p>
                <a:r>
                  <a:rPr lang="en-US" altLang="ko-KR" b="1" dirty="0"/>
                  <a:t>n </a:t>
                </a:r>
                <a:r>
                  <a:rPr lang="en-US" altLang="ko-KR" dirty="0"/>
                  <a:t>=</a:t>
                </a:r>
                <a:r>
                  <a:rPr lang="en-US" altLang="ko-KR" b="1" dirty="0"/>
                  <a:t> A </a:t>
                </a:r>
                <a:r>
                  <a:rPr lang="en-US" altLang="ko-KR" dirty="0"/>
                  <a:t>– </a:t>
                </a:r>
                <a:r>
                  <a:rPr lang="en-US" altLang="ko-KR" b="1" dirty="0"/>
                  <a:t>P </a:t>
                </a:r>
                <a:r>
                  <a:rPr lang="en-US" altLang="ko-KR" dirty="0"/>
                  <a:t>= (0, 0, -5), </a:t>
                </a:r>
                <a:r>
                  <a:rPr lang="en-US" altLang="ko-KR" b="1" i="0" dirty="0">
                    <a:latin typeface="+mj-lt"/>
                  </a:rPr>
                  <a:t>N</a:t>
                </a:r>
                <a14:m>
                  <m:oMath xmlns:m="http://schemas.openxmlformats.org/officeDocument/2006/math">
                    <m:r>
                      <a:rPr lang="en-US" altLang="ko-KR" i="1" dirty="0" smtClean="0">
                        <a:latin typeface="Cambria Math" panose="02040503050406030204" pitchFamily="18" charset="0"/>
                      </a:rPr>
                      <m:t> =</m:t>
                    </m:r>
                    <m:d>
                      <m:dPr>
                        <m:ctrlPr>
                          <a:rPr lang="en-US" altLang="ko-KR" i="1">
                            <a:latin typeface="Cambria Math" panose="02040503050406030204" pitchFamily="18" charset="0"/>
                          </a:rPr>
                        </m:ctrlPr>
                      </m:dPr>
                      <m:e>
                        <m:r>
                          <a:rPr lang="en-US" altLang="ko-KR" b="0" i="1" smtClean="0">
                            <a:latin typeface="Cambria Math" panose="02040503050406030204" pitchFamily="18" charset="0"/>
                          </a:rPr>
                          <m:t>0, 0, −1</m:t>
                        </m:r>
                      </m:e>
                    </m:d>
                  </m:oMath>
                </a14:m>
                <a:endParaRPr lang="en-US" altLang="ko-KR" i="1" dirty="0">
                  <a:latin typeface="Cambria Math" panose="02040503050406030204" pitchFamily="18" charset="0"/>
                </a:endParaRPr>
              </a:p>
              <a:p>
                <a:r>
                  <a:rPr lang="en-US" altLang="ko-KR" b="1" dirty="0"/>
                  <a:t>u</a:t>
                </a:r>
                <a:r>
                  <a:rPr lang="en-US" altLang="ko-KR" dirty="0"/>
                  <a:t> = </a:t>
                </a:r>
                <a:r>
                  <a:rPr lang="en-US" altLang="ko-KR" b="1" dirty="0"/>
                  <a:t>n</a:t>
                </a:r>
                <a:r>
                  <a:rPr lang="en-US" altLang="ko-KR" dirty="0"/>
                  <a:t> x </a:t>
                </a:r>
                <a:r>
                  <a:rPr lang="en-US" altLang="ko-KR" b="1" dirty="0"/>
                  <a:t>v’ </a:t>
                </a:r>
                <a:r>
                  <a:rPr lang="en-US" altLang="ko-KR" dirty="0"/>
                  <a:t>= (5, 0, 0), </a:t>
                </a:r>
                <a:r>
                  <a:rPr lang="en-US" altLang="ko-KR" b="1" dirty="0"/>
                  <a:t>U </a:t>
                </a:r>
                <a:r>
                  <a:rPr lang="en-US" altLang="ko-KR" dirty="0"/>
                  <a:t>= (1, 0, 0)</a:t>
                </a:r>
              </a:p>
              <a:p>
                <a:r>
                  <a:rPr lang="en-US" altLang="ko-KR" b="1" dirty="0"/>
                  <a:t>v = u </a:t>
                </a:r>
                <a:r>
                  <a:rPr lang="en-US" altLang="ko-KR" dirty="0"/>
                  <a:t>x</a:t>
                </a:r>
                <a:r>
                  <a:rPr lang="en-US" altLang="ko-KR" b="1" dirty="0"/>
                  <a:t> n </a:t>
                </a:r>
                <a:r>
                  <a:rPr lang="en-US" altLang="ko-KR" dirty="0"/>
                  <a:t>= (0, 25, 0), </a:t>
                </a:r>
                <a:r>
                  <a:rPr lang="en-US" altLang="ko-KR" b="1" dirty="0"/>
                  <a:t>V </a:t>
                </a:r>
                <a:r>
                  <a:rPr lang="en-US" altLang="ko-KR" dirty="0"/>
                  <a:t>= (0, 1, 0)</a:t>
                </a:r>
              </a:p>
              <a:p>
                <a:endParaRPr kumimoji="1" lang="ko-KR" altLang="en-US" dirty="0"/>
              </a:p>
            </p:txBody>
          </p:sp>
        </mc:Choice>
        <mc:Fallback xmlns="">
          <p:sp>
            <p:nvSpPr>
              <p:cNvPr id="3" name="내용 개체 틀 2">
                <a:extLst>
                  <a:ext uri="{FF2B5EF4-FFF2-40B4-BE49-F238E27FC236}">
                    <a16:creationId xmlns:a16="http://schemas.microsoft.com/office/drawing/2014/main" id="{73CC7920-A0A9-8E46-87E1-82EB4DE0E7E6}"/>
                  </a:ext>
                </a:extLst>
              </p:cNvPr>
              <p:cNvSpPr>
                <a:spLocks noGrp="1" noRot="1" noChangeAspect="1" noMove="1" noResize="1" noEditPoints="1" noAdjustHandles="1" noChangeArrowheads="1" noChangeShapeType="1" noTextEdit="1"/>
              </p:cNvSpPr>
              <p:nvPr>
                <p:ph idx="1"/>
              </p:nvPr>
            </p:nvSpPr>
            <p:spPr>
              <a:xfrm>
                <a:off x="250370" y="925976"/>
                <a:ext cx="10148814" cy="2762752"/>
              </a:xfrm>
              <a:blipFill>
                <a:blip r:embed="rId3"/>
                <a:stretch>
                  <a:fillRect l="-500" t="-913"/>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6614AD5D-1DF6-DF46-BBA3-750AFCA5DCA9}"/>
              </a:ext>
            </a:extLst>
          </p:cNvPr>
          <p:cNvSpPr>
            <a:spLocks noGrp="1"/>
          </p:cNvSpPr>
          <p:nvPr>
            <p:ph type="sldNum" sz="quarter" idx="12"/>
          </p:nvPr>
        </p:nvSpPr>
        <p:spPr/>
        <p:txBody>
          <a:bodyPr/>
          <a:lstStyle/>
          <a:p>
            <a:fld id="{B81C3356-60A9-4391-B4BA-980644DD2ECD}" type="slidenum">
              <a:rPr lang="ko-KR" altLang="en-US" smtClean="0"/>
              <a:t>16</a:t>
            </a:fld>
            <a:endParaRPr lang="ko-KR" altLang="en-US" dirty="0"/>
          </a:p>
        </p:txBody>
      </p:sp>
      <p:cxnSp>
        <p:nvCxnSpPr>
          <p:cNvPr id="21" name="직선 화살표 연결선 20">
            <a:extLst>
              <a:ext uri="{FF2B5EF4-FFF2-40B4-BE49-F238E27FC236}">
                <a16:creationId xmlns:a16="http://schemas.microsoft.com/office/drawing/2014/main" id="{1ED3A5A3-68FD-A240-B8BF-53A1C0A3FB46}"/>
              </a:ext>
            </a:extLst>
          </p:cNvPr>
          <p:cNvCxnSpPr>
            <a:cxnSpLocks/>
          </p:cNvCxnSpPr>
          <p:nvPr/>
        </p:nvCxnSpPr>
        <p:spPr bwMode="auto">
          <a:xfrm>
            <a:off x="6343310" y="4089753"/>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4" name="직선 화살표 연결선 23">
            <a:extLst>
              <a:ext uri="{FF2B5EF4-FFF2-40B4-BE49-F238E27FC236}">
                <a16:creationId xmlns:a16="http://schemas.microsoft.com/office/drawing/2014/main" id="{56AE268F-DD03-3743-9402-C9C1BA4506B2}"/>
              </a:ext>
            </a:extLst>
          </p:cNvPr>
          <p:cNvCxnSpPr>
            <a:cxnSpLocks/>
          </p:cNvCxnSpPr>
          <p:nvPr/>
        </p:nvCxnSpPr>
        <p:spPr bwMode="auto">
          <a:xfrm flipV="1">
            <a:off x="6343310" y="3365545"/>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6" name="직선 화살표 연결선 25">
            <a:extLst>
              <a:ext uri="{FF2B5EF4-FFF2-40B4-BE49-F238E27FC236}">
                <a16:creationId xmlns:a16="http://schemas.microsoft.com/office/drawing/2014/main" id="{02BB6BF6-1A8B-3E4F-AAA0-1BB2E649FDC9}"/>
              </a:ext>
            </a:extLst>
          </p:cNvPr>
          <p:cNvCxnSpPr>
            <a:cxnSpLocks/>
          </p:cNvCxnSpPr>
          <p:nvPr/>
        </p:nvCxnSpPr>
        <p:spPr bwMode="auto">
          <a:xfrm>
            <a:off x="9269334" y="3151317"/>
            <a:ext cx="1091783" cy="43907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7" name="직선 화살표 연결선 26">
            <a:extLst>
              <a:ext uri="{FF2B5EF4-FFF2-40B4-BE49-F238E27FC236}">
                <a16:creationId xmlns:a16="http://schemas.microsoft.com/office/drawing/2014/main" id="{684C1221-0F21-B946-A00F-4532BACAC2BA}"/>
              </a:ext>
            </a:extLst>
          </p:cNvPr>
          <p:cNvCxnSpPr>
            <a:cxnSpLocks/>
          </p:cNvCxnSpPr>
          <p:nvPr/>
        </p:nvCxnSpPr>
        <p:spPr bwMode="auto">
          <a:xfrm flipV="1">
            <a:off x="9271831" y="1724753"/>
            <a:ext cx="0" cy="1426564"/>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0F588A-560C-AC4D-B394-F5650B029D14}"/>
                  </a:ext>
                </a:extLst>
              </p:cNvPr>
              <p:cNvSpPr txBox="1"/>
              <p:nvPr/>
            </p:nvSpPr>
            <p:spPr>
              <a:xfrm>
                <a:off x="10361117" y="3451895"/>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29" name="TextBox 28">
                <a:extLst>
                  <a:ext uri="{FF2B5EF4-FFF2-40B4-BE49-F238E27FC236}">
                    <a16:creationId xmlns:a16="http://schemas.microsoft.com/office/drawing/2014/main" id="{0B0F588A-560C-AC4D-B394-F5650B029D14}"/>
                  </a:ext>
                </a:extLst>
              </p:cNvPr>
              <p:cNvSpPr txBox="1">
                <a:spLocks noRot="1" noChangeAspect="1" noMove="1" noResize="1" noEditPoints="1" noAdjustHandles="1" noChangeArrowheads="1" noChangeShapeType="1" noTextEdit="1"/>
              </p:cNvSpPr>
              <p:nvPr/>
            </p:nvSpPr>
            <p:spPr>
              <a:xfrm>
                <a:off x="10361117" y="3451895"/>
                <a:ext cx="269824" cy="276999"/>
              </a:xfrm>
              <a:prstGeom prst="rect">
                <a:avLst/>
              </a:prstGeom>
              <a:blipFill>
                <a:blip r:embed="rId4"/>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AEBC6AC-3ED1-8847-B1F7-F83CA89069D8}"/>
                  </a:ext>
                </a:extLst>
              </p:cNvPr>
              <p:cNvSpPr txBox="1"/>
              <p:nvPr/>
            </p:nvSpPr>
            <p:spPr>
              <a:xfrm>
                <a:off x="9194384" y="1412776"/>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30" name="TextBox 29">
                <a:extLst>
                  <a:ext uri="{FF2B5EF4-FFF2-40B4-BE49-F238E27FC236}">
                    <a16:creationId xmlns:a16="http://schemas.microsoft.com/office/drawing/2014/main" id="{CAEBC6AC-3ED1-8847-B1F7-F83CA89069D8}"/>
                  </a:ext>
                </a:extLst>
              </p:cNvPr>
              <p:cNvSpPr txBox="1">
                <a:spLocks noRot="1" noChangeAspect="1" noMove="1" noResize="1" noEditPoints="1" noAdjustHandles="1" noChangeArrowheads="1" noChangeShapeType="1" noTextEdit="1"/>
              </p:cNvSpPr>
              <p:nvPr/>
            </p:nvSpPr>
            <p:spPr>
              <a:xfrm>
                <a:off x="9194384" y="1412776"/>
                <a:ext cx="269824" cy="276999"/>
              </a:xfrm>
              <a:prstGeom prst="rect">
                <a:avLst/>
              </a:prstGeom>
              <a:blipFill>
                <a:blip r:embed="rId5"/>
                <a:stretch>
                  <a:fillRect l="-4348" r="-4348" b="-3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E65C18-CF41-304F-A9FF-6AD041DA2BAB}"/>
                  </a:ext>
                </a:extLst>
              </p:cNvPr>
              <p:cNvSpPr txBox="1"/>
              <p:nvPr/>
            </p:nvSpPr>
            <p:spPr>
              <a:xfrm>
                <a:off x="5171111" y="4306578"/>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31" name="TextBox 30">
                <a:extLst>
                  <a:ext uri="{FF2B5EF4-FFF2-40B4-BE49-F238E27FC236}">
                    <a16:creationId xmlns:a16="http://schemas.microsoft.com/office/drawing/2014/main" id="{29E65C18-CF41-304F-A9FF-6AD041DA2BAB}"/>
                  </a:ext>
                </a:extLst>
              </p:cNvPr>
              <p:cNvSpPr txBox="1">
                <a:spLocks noRot="1" noChangeAspect="1" noMove="1" noResize="1" noEditPoints="1" noAdjustHandles="1" noChangeArrowheads="1" noChangeShapeType="1" noTextEdit="1"/>
              </p:cNvSpPr>
              <p:nvPr/>
            </p:nvSpPr>
            <p:spPr>
              <a:xfrm>
                <a:off x="5171111" y="4306578"/>
                <a:ext cx="269824" cy="276999"/>
              </a:xfrm>
              <a:prstGeom prst="rect">
                <a:avLst/>
              </a:prstGeom>
              <a:blipFill>
                <a:blip r:embed="rId6"/>
                <a:stretch>
                  <a:fillRect l="-27273" r="-2272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78388C-6AC6-E642-9F80-A0235351332F}"/>
                  </a:ext>
                </a:extLst>
              </p:cNvPr>
              <p:cNvSpPr txBox="1"/>
              <p:nvPr/>
            </p:nvSpPr>
            <p:spPr>
              <a:xfrm>
                <a:off x="7032901" y="4131133"/>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32" name="TextBox 31">
                <a:extLst>
                  <a:ext uri="{FF2B5EF4-FFF2-40B4-BE49-F238E27FC236}">
                    <a16:creationId xmlns:a16="http://schemas.microsoft.com/office/drawing/2014/main" id="{F278388C-6AC6-E642-9F80-A0235351332F}"/>
                  </a:ext>
                </a:extLst>
              </p:cNvPr>
              <p:cNvSpPr txBox="1">
                <a:spLocks noRot="1" noChangeAspect="1" noMove="1" noResize="1" noEditPoints="1" noAdjustHandles="1" noChangeArrowheads="1" noChangeShapeType="1" noTextEdit="1"/>
              </p:cNvSpPr>
              <p:nvPr/>
            </p:nvSpPr>
            <p:spPr>
              <a:xfrm>
                <a:off x="7032901" y="4131133"/>
                <a:ext cx="240450" cy="276999"/>
              </a:xfrm>
              <a:prstGeom prst="rect">
                <a:avLst/>
              </a:prstGeom>
              <a:blipFill>
                <a:blip r:embed="rId7"/>
                <a:stretch>
                  <a:fillRect l="-15000" r="-15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1C8E69-19AA-CF43-B064-D974ADB12A2B}"/>
                  </a:ext>
                </a:extLst>
              </p:cNvPr>
              <p:cNvSpPr txBox="1"/>
              <p:nvPr/>
            </p:nvSpPr>
            <p:spPr>
              <a:xfrm>
                <a:off x="6249165" y="3089731"/>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33" name="TextBox 32">
                <a:extLst>
                  <a:ext uri="{FF2B5EF4-FFF2-40B4-BE49-F238E27FC236}">
                    <a16:creationId xmlns:a16="http://schemas.microsoft.com/office/drawing/2014/main" id="{C91C8E69-19AA-CF43-B064-D974ADB12A2B}"/>
                  </a:ext>
                </a:extLst>
              </p:cNvPr>
              <p:cNvSpPr txBox="1">
                <a:spLocks noRot="1" noChangeAspect="1" noMove="1" noResize="1" noEditPoints="1" noAdjustHandles="1" noChangeArrowheads="1" noChangeShapeType="1" noTextEdit="1"/>
              </p:cNvSpPr>
              <p:nvPr/>
            </p:nvSpPr>
            <p:spPr>
              <a:xfrm>
                <a:off x="6249165" y="3089731"/>
                <a:ext cx="230832" cy="276999"/>
              </a:xfrm>
              <a:prstGeom prst="rect">
                <a:avLst/>
              </a:prstGeom>
              <a:blipFill>
                <a:blip r:embed="rId8"/>
                <a:stretch>
                  <a:fillRect l="-15789" r="-15789" b="-1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EE3318-0B9F-E948-A12B-64EB85707FEB}"/>
                  </a:ext>
                </a:extLst>
              </p:cNvPr>
              <p:cNvSpPr txBox="1"/>
              <p:nvPr/>
            </p:nvSpPr>
            <p:spPr>
              <a:xfrm>
                <a:off x="6065010" y="3909098"/>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34" name="TextBox 33">
                <a:extLst>
                  <a:ext uri="{FF2B5EF4-FFF2-40B4-BE49-F238E27FC236}">
                    <a16:creationId xmlns:a16="http://schemas.microsoft.com/office/drawing/2014/main" id="{81EE3318-0B9F-E948-A12B-64EB85707FEB}"/>
                  </a:ext>
                </a:extLst>
              </p:cNvPr>
              <p:cNvSpPr txBox="1">
                <a:spLocks noRot="1" noChangeAspect="1" noMove="1" noResize="1" noEditPoints="1" noAdjustHandles="1" noChangeArrowheads="1" noChangeShapeType="1" noTextEdit="1"/>
              </p:cNvSpPr>
              <p:nvPr/>
            </p:nvSpPr>
            <p:spPr>
              <a:xfrm>
                <a:off x="6065010" y="3909098"/>
                <a:ext cx="240450" cy="276999"/>
              </a:xfrm>
              <a:prstGeom prst="rect">
                <a:avLst/>
              </a:prstGeom>
              <a:blipFill>
                <a:blip r:embed="rId9"/>
                <a:stretch>
                  <a:fillRect l="-15000" r="-15000"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1E8F200-538E-EE4B-91D9-AE9377D461B0}"/>
                  </a:ext>
                </a:extLst>
              </p:cNvPr>
              <p:cNvSpPr txBox="1"/>
              <p:nvPr/>
            </p:nvSpPr>
            <p:spPr>
              <a:xfrm>
                <a:off x="9353268" y="2812732"/>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37" name="TextBox 36">
                <a:extLst>
                  <a:ext uri="{FF2B5EF4-FFF2-40B4-BE49-F238E27FC236}">
                    <a16:creationId xmlns:a16="http://schemas.microsoft.com/office/drawing/2014/main" id="{51E8F200-538E-EE4B-91D9-AE9377D461B0}"/>
                  </a:ext>
                </a:extLst>
              </p:cNvPr>
              <p:cNvSpPr txBox="1">
                <a:spLocks noRot="1" noChangeAspect="1" noMove="1" noResize="1" noEditPoints="1" noAdjustHandles="1" noChangeArrowheads="1" noChangeShapeType="1" noTextEdit="1"/>
              </p:cNvSpPr>
              <p:nvPr/>
            </p:nvSpPr>
            <p:spPr>
              <a:xfrm>
                <a:off x="9353268" y="2812732"/>
                <a:ext cx="238848" cy="276999"/>
              </a:xfrm>
              <a:prstGeom prst="rect">
                <a:avLst/>
              </a:prstGeom>
              <a:blipFill>
                <a:blip r:embed="rId10"/>
                <a:stretch>
                  <a:fillRect l="-15000" r="-15000" b="-8696"/>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id="{4D8F1771-64CA-7643-A39D-F3ED7DE471FD}"/>
              </a:ext>
            </a:extLst>
          </p:cNvPr>
          <p:cNvSpPr/>
          <p:nvPr/>
        </p:nvSpPr>
        <p:spPr bwMode="auto">
          <a:xfrm>
            <a:off x="7623193" y="3029079"/>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D4C808C-10AB-EE4C-ADC8-9EC9A14FE2AE}"/>
                  </a:ext>
                </a:extLst>
              </p:cNvPr>
              <p:cNvSpPr txBox="1"/>
              <p:nvPr/>
            </p:nvSpPr>
            <p:spPr>
              <a:xfrm>
                <a:off x="6829691" y="3607399"/>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41" name="TextBox 40">
                <a:extLst>
                  <a:ext uri="{FF2B5EF4-FFF2-40B4-BE49-F238E27FC236}">
                    <a16:creationId xmlns:a16="http://schemas.microsoft.com/office/drawing/2014/main" id="{6D4C808C-10AB-EE4C-ADC8-9EC9A14FE2AE}"/>
                  </a:ext>
                </a:extLst>
              </p:cNvPr>
              <p:cNvSpPr txBox="1">
                <a:spLocks noRot="1" noChangeAspect="1" noMove="1" noResize="1" noEditPoints="1" noAdjustHandles="1" noChangeArrowheads="1" noChangeShapeType="1" noTextEdit="1"/>
              </p:cNvSpPr>
              <p:nvPr/>
            </p:nvSpPr>
            <p:spPr>
              <a:xfrm>
                <a:off x="6829691" y="3607399"/>
                <a:ext cx="242054" cy="276999"/>
              </a:xfrm>
              <a:prstGeom prst="rect">
                <a:avLst/>
              </a:prstGeom>
              <a:blipFill>
                <a:blip r:embed="rId11"/>
                <a:stretch>
                  <a:fillRect l="-15000" r="-15000" b="-13636"/>
                </a:stretch>
              </a:blipFill>
            </p:spPr>
            <p:txBody>
              <a:bodyPr/>
              <a:lstStyle/>
              <a:p>
                <a:r>
                  <a:rPr lang="ko-KR" altLang="en-US">
                    <a:noFill/>
                  </a:rPr>
                  <a:t> </a:t>
                </a:r>
              </a:p>
            </p:txBody>
          </p:sp>
        </mc:Fallback>
      </mc:AlternateContent>
      <p:cxnSp>
        <p:nvCxnSpPr>
          <p:cNvPr id="42" name="직선 화살표 연결선 41">
            <a:extLst>
              <a:ext uri="{FF2B5EF4-FFF2-40B4-BE49-F238E27FC236}">
                <a16:creationId xmlns:a16="http://schemas.microsoft.com/office/drawing/2014/main" id="{544750EB-DDE4-9D41-8C55-4469479076D5}"/>
              </a:ext>
            </a:extLst>
          </p:cNvPr>
          <p:cNvCxnSpPr>
            <a:cxnSpLocks/>
          </p:cNvCxnSpPr>
          <p:nvPr/>
        </p:nvCxnSpPr>
        <p:spPr bwMode="auto">
          <a:xfrm flipH="1">
            <a:off x="8975475" y="3173701"/>
            <a:ext cx="276278" cy="91351"/>
          </a:xfrm>
          <a:prstGeom prst="straightConnector1">
            <a:avLst/>
          </a:prstGeom>
          <a:noFill/>
          <a:ln w="9525" cap="flat" cmpd="sng" algn="ctr">
            <a:solidFill>
              <a:schemeClr val="bg1">
                <a:lumMod val="75000"/>
              </a:schemeClr>
            </a:solidFill>
            <a:prstDash val="solid"/>
            <a:round/>
            <a:headEnd type="none" w="med" len="med"/>
            <a:tailEnd type="non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36" name="타원 35">
            <a:extLst>
              <a:ext uri="{FF2B5EF4-FFF2-40B4-BE49-F238E27FC236}">
                <a16:creationId xmlns:a16="http://schemas.microsoft.com/office/drawing/2014/main" id="{22AD7E54-B4C7-3C40-874D-1817C8BD5AE0}"/>
              </a:ext>
            </a:extLst>
          </p:cNvPr>
          <p:cNvSpPr/>
          <p:nvPr/>
        </p:nvSpPr>
        <p:spPr bwMode="auto">
          <a:xfrm>
            <a:off x="9202697" y="3046387"/>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5" name="직선 화살표 연결선 24">
            <a:extLst>
              <a:ext uri="{FF2B5EF4-FFF2-40B4-BE49-F238E27FC236}">
                <a16:creationId xmlns:a16="http://schemas.microsoft.com/office/drawing/2014/main" id="{3CB8362D-B8C2-5245-9FC9-865BCED8B158}"/>
              </a:ext>
            </a:extLst>
          </p:cNvPr>
          <p:cNvCxnSpPr>
            <a:cxnSpLocks/>
          </p:cNvCxnSpPr>
          <p:nvPr/>
        </p:nvCxnSpPr>
        <p:spPr bwMode="auto">
          <a:xfrm flipH="1">
            <a:off x="5452593" y="3495957"/>
            <a:ext cx="2790732" cy="87163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39" name="직선 화살표 연결선 38">
            <a:extLst>
              <a:ext uri="{FF2B5EF4-FFF2-40B4-BE49-F238E27FC236}">
                <a16:creationId xmlns:a16="http://schemas.microsoft.com/office/drawing/2014/main" id="{E914870C-4C7A-A342-8BEA-7067FBCDB551}"/>
              </a:ext>
            </a:extLst>
          </p:cNvPr>
          <p:cNvCxnSpPr>
            <a:cxnSpLocks/>
          </p:cNvCxnSpPr>
          <p:nvPr/>
        </p:nvCxnSpPr>
        <p:spPr bwMode="auto">
          <a:xfrm flipV="1">
            <a:off x="6341950" y="3886338"/>
            <a:ext cx="673904" cy="20147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40" name="타원 39">
            <a:extLst>
              <a:ext uri="{FF2B5EF4-FFF2-40B4-BE49-F238E27FC236}">
                <a16:creationId xmlns:a16="http://schemas.microsoft.com/office/drawing/2014/main" id="{5DF1FE0E-3224-F64B-BED7-04AE09B7B3B0}"/>
              </a:ext>
            </a:extLst>
          </p:cNvPr>
          <p:cNvSpPr/>
          <p:nvPr/>
        </p:nvSpPr>
        <p:spPr bwMode="auto">
          <a:xfrm>
            <a:off x="6299997" y="3999048"/>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Tree>
    <p:extLst>
      <p:ext uri="{BB962C8B-B14F-4D97-AF65-F5344CB8AC3E}">
        <p14:creationId xmlns:p14="http://schemas.microsoft.com/office/powerpoint/2010/main" val="268589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7" grpId="0"/>
      <p:bldP spid="38" grpId="0" animBg="1"/>
      <p:bldP spid="41" grpId="0"/>
      <p:bldP spid="36"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1D49B5-0CCF-3F47-80BC-01C74F5508CE}"/>
              </a:ext>
            </a:extLst>
          </p:cNvPr>
          <p:cNvSpPr>
            <a:spLocks noGrp="1"/>
          </p:cNvSpPr>
          <p:nvPr>
            <p:ph type="title"/>
          </p:nvPr>
        </p:nvSpPr>
        <p:spPr/>
        <p:txBody>
          <a:bodyPr>
            <a:normAutofit/>
          </a:bodyPr>
          <a:lstStyle/>
          <a:p>
            <a:r>
              <a:rPr kumimoji="1" lang="en-US" altLang="ko-KR" sz="2800" dirty="0"/>
              <a:t>Example 1) Setting Up View Coordinate System (2/2)</a:t>
            </a:r>
            <a:endParaRPr kumimoji="1" lang="ko-KR" altLang="en-US" sz="28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3CC7920-A0A9-8E46-87E1-82EB4DE0E7E6}"/>
                  </a:ext>
                </a:extLst>
              </p:cNvPr>
              <p:cNvSpPr>
                <a:spLocks noGrp="1"/>
              </p:cNvSpPr>
              <p:nvPr>
                <p:ph idx="1"/>
              </p:nvPr>
            </p:nvSpPr>
            <p:spPr>
              <a:xfrm>
                <a:off x="250370" y="925976"/>
                <a:ext cx="10148814" cy="5621576"/>
              </a:xfrm>
            </p:spPr>
            <p:txBody>
              <a:bodyPr/>
              <a:lstStyle/>
              <a:p>
                <a:r>
                  <a:rPr kumimoji="1" lang="en-US" altLang="ko-KR" dirty="0"/>
                  <a:t>Let </a:t>
                </a:r>
                <a14:m>
                  <m:oMath xmlns:m="http://schemas.openxmlformats.org/officeDocument/2006/math">
                    <m:sSub>
                      <m:sSubPr>
                        <m:ctrlPr>
                          <a:rPr lang="en-US" altLang="ko-KR" b="0" i="1" dirty="0" smtClean="0">
                            <a:latin typeface="Cambria Math" panose="02040503050406030204" pitchFamily="18" charset="0"/>
                          </a:rPr>
                        </m:ctrlPr>
                      </m:sSubPr>
                      <m:e>
                        <m:r>
                          <a:rPr lang="en-US" altLang="ko-KR" b="1" i="0" dirty="0" smtClean="0">
                            <a:latin typeface="Cambria Math" panose="02040503050406030204" pitchFamily="18" charset="0"/>
                          </a:rPr>
                          <m:t>𝐐</m:t>
                        </m:r>
                      </m:e>
                      <m:sub>
                        <m:r>
                          <a:rPr lang="en-US" altLang="ko-KR" b="0" i="1" dirty="0" smtClean="0">
                            <a:latin typeface="Cambria Math" panose="02040503050406030204" pitchFamily="18" charset="0"/>
                          </a:rPr>
                          <m:t>𝑤</m:t>
                        </m:r>
                      </m:sub>
                    </m:sSub>
                    <m:r>
                      <a:rPr kumimoji="1" lang="en-US" altLang="ko-KR" i="1" dirty="0">
                        <a:latin typeface="Cambria Math" panose="02040503050406030204" pitchFamily="18" charset="0"/>
                      </a:rPr>
                      <m:t>= </m:t>
                    </m:r>
                    <m:r>
                      <a:rPr kumimoji="1" lang="en-US" altLang="ko-KR" i="1" dirty="0" smtClean="0">
                        <a:latin typeface="Cambria Math" panose="02040503050406030204" pitchFamily="18" charset="0"/>
                      </a:rPr>
                      <m:t>(3, 3, </m:t>
                    </m:r>
                    <m:r>
                      <a:rPr lang="en-US" altLang="ko-KR" i="1" dirty="0" smtClean="0">
                        <a:latin typeface="Cambria Math" panose="02040503050406030204" pitchFamily="18" charset="0"/>
                      </a:rPr>
                      <m:t>−</m:t>
                    </m:r>
                    <m:r>
                      <a:rPr lang="en-US" altLang="ko-KR" i="1" dirty="0">
                        <a:latin typeface="Cambria Math" panose="02040503050406030204" pitchFamily="18" charset="0"/>
                      </a:rPr>
                      <m:t>1</m:t>
                    </m:r>
                    <m:r>
                      <a:rPr kumimoji="1" lang="en-US" altLang="ko-KR" i="1" dirty="0" smtClean="0">
                        <a:latin typeface="Cambria Math" panose="02040503050406030204" pitchFamily="18" charset="0"/>
                      </a:rPr>
                      <m:t>) </m:t>
                    </m:r>
                  </m:oMath>
                </a14:m>
                <a:r>
                  <a:rPr kumimoji="1" lang="en-US" altLang="ko-KR" dirty="0"/>
                  <a:t>in world space</a:t>
                </a:r>
              </a:p>
              <a:p>
                <a:r>
                  <a:rPr lang="en-US" altLang="ko-KR" dirty="0"/>
                  <a:t>Change </a:t>
                </a:r>
                <a:r>
                  <a:rPr kumimoji="1" lang="en-US" altLang="ko-KR" dirty="0"/>
                  <a:t>the coordinates of </a:t>
                </a:r>
                <a14:m>
                  <m:oMath xmlns:m="http://schemas.openxmlformats.org/officeDocument/2006/math">
                    <m:sSub>
                      <m:sSubPr>
                        <m:ctrlPr>
                          <a:rPr lang="en-US" altLang="ko-KR" i="1" dirty="0">
                            <a:latin typeface="Cambria Math" panose="02040503050406030204" pitchFamily="18" charset="0"/>
                          </a:rPr>
                        </m:ctrlPr>
                      </m:sSubPr>
                      <m:e>
                        <m:r>
                          <a:rPr lang="en-US" altLang="ko-KR" b="1" dirty="0">
                            <a:latin typeface="Cambria Math" panose="02040503050406030204" pitchFamily="18" charset="0"/>
                          </a:rPr>
                          <m:t>𝐐</m:t>
                        </m:r>
                      </m:e>
                      <m:sub>
                        <m:r>
                          <a:rPr lang="en-US" altLang="ko-KR" i="1" dirty="0">
                            <a:latin typeface="Cambria Math" panose="02040503050406030204" pitchFamily="18" charset="0"/>
                          </a:rPr>
                          <m:t>𝑤</m:t>
                        </m:r>
                      </m:sub>
                    </m:sSub>
                  </m:oMath>
                </a14:m>
                <a:r>
                  <a:rPr kumimoji="1" lang="en-US" altLang="ko-KR" dirty="0"/>
                  <a:t> into </a:t>
                </a:r>
                <a14:m>
                  <m:oMath xmlns:m="http://schemas.openxmlformats.org/officeDocument/2006/math">
                    <m:sSub>
                      <m:sSubPr>
                        <m:ctrlPr>
                          <a:rPr lang="en-US" altLang="ko-KR" i="1" dirty="0">
                            <a:latin typeface="Cambria Math" panose="02040503050406030204" pitchFamily="18" charset="0"/>
                          </a:rPr>
                        </m:ctrlPr>
                      </m:sSubPr>
                      <m:e>
                        <m:r>
                          <a:rPr lang="en-US" altLang="ko-KR" b="1" dirty="0">
                            <a:latin typeface="Cambria Math" panose="02040503050406030204" pitchFamily="18" charset="0"/>
                          </a:rPr>
                          <m:t>𝐐</m:t>
                        </m:r>
                      </m:e>
                      <m:sub>
                        <m:r>
                          <a:rPr lang="en-US" altLang="ko-KR" b="0" i="1" dirty="0" smtClean="0">
                            <a:latin typeface="Cambria Math" panose="02040503050406030204" pitchFamily="18" charset="0"/>
                          </a:rPr>
                          <m:t>𝑐</m:t>
                        </m:r>
                      </m:sub>
                    </m:sSub>
                  </m:oMath>
                </a14:m>
                <a:r>
                  <a:rPr kumimoji="1" lang="en-US" altLang="ko-KR" dirty="0"/>
                  <a:t> in the view space.</a:t>
                </a:r>
                <a:endParaRPr lang="en-US" altLang="ko-KR" b="1" dirty="0">
                  <a:latin typeface="Cambria Math" panose="02040503050406030204" pitchFamily="18" charset="0"/>
                </a:endParaRPr>
              </a:p>
              <a:p>
                <a14:m>
                  <m:oMath xmlns:m="http://schemas.openxmlformats.org/officeDocument/2006/math">
                    <m:sSub>
                      <m:sSubPr>
                        <m:ctrlPr>
                          <a:rPr lang="en-US" altLang="ko-KR" sz="1800" b="1" i="1">
                            <a:latin typeface="Cambria Math" panose="02040503050406030204" pitchFamily="18" charset="0"/>
                          </a:rPr>
                        </m:ctrlPr>
                      </m:sSubPr>
                      <m:e>
                        <m:sSub>
                          <m:sSubPr>
                            <m:ctrlPr>
                              <a:rPr lang="en-US" altLang="ko-KR" sz="1800" i="1" dirty="0">
                                <a:latin typeface="Cambria Math" panose="02040503050406030204" pitchFamily="18" charset="0"/>
                              </a:rPr>
                            </m:ctrlPr>
                          </m:sSubPr>
                          <m:e>
                            <m:r>
                              <a:rPr lang="en-US" altLang="ko-KR" sz="1800" b="1" dirty="0">
                                <a:latin typeface="Cambria Math" panose="02040503050406030204" pitchFamily="18" charset="0"/>
                              </a:rPr>
                              <m:t>𝐐</m:t>
                            </m:r>
                          </m:e>
                          <m:sub>
                            <m:r>
                              <a:rPr lang="en-US" altLang="ko-KR" sz="1800" i="1" dirty="0">
                                <a:latin typeface="Cambria Math" panose="02040503050406030204" pitchFamily="18" charset="0"/>
                              </a:rPr>
                              <m:t>𝑐</m:t>
                            </m:r>
                          </m:sub>
                        </m:sSub>
                        <m:r>
                          <a:rPr lang="en-US" altLang="ko-KR" sz="1800" b="1" i="0" dirty="0" smtClean="0">
                            <a:latin typeface="Cambria Math" panose="02040503050406030204" pitchFamily="18" charset="0"/>
                          </a:rPr>
                          <m:t>=</m:t>
                        </m:r>
                        <m:r>
                          <a:rPr lang="en-US" altLang="ko-KR" sz="1800" b="1">
                            <a:latin typeface="Cambria Math" panose="02040503050406030204" pitchFamily="18" charset="0"/>
                          </a:rPr>
                          <m:t>𝐓</m:t>
                        </m:r>
                      </m:e>
                      <m:sub>
                        <m:r>
                          <a:rPr lang="en-US" altLang="ko-KR" sz="1800" b="1">
                            <a:latin typeface="Cambria Math" panose="02040503050406030204" pitchFamily="18" charset="0"/>
                          </a:rPr>
                          <m:t>𝐰𝐜</m:t>
                        </m:r>
                      </m:sub>
                    </m:sSub>
                    <m:sSub>
                      <m:sSubPr>
                        <m:ctrlPr>
                          <a:rPr lang="en-US" altLang="ko-KR" sz="1800" b="1" i="1" smtClean="0">
                            <a:latin typeface="Cambria Math" panose="02040503050406030204" pitchFamily="18" charset="0"/>
                          </a:rPr>
                        </m:ctrlPr>
                      </m:sSubPr>
                      <m:e>
                        <m:r>
                          <a:rPr lang="en-US" altLang="ko-KR" sz="1800" b="1" i="1" smtClean="0">
                            <a:latin typeface="Cambria Math" panose="02040503050406030204" pitchFamily="18" charset="0"/>
                          </a:rPr>
                          <m:t>𝑸</m:t>
                        </m:r>
                      </m:e>
                      <m:sub>
                        <m:r>
                          <a:rPr lang="en-US" altLang="ko-KR" sz="1800" b="1" i="1" smtClean="0">
                            <a:latin typeface="Cambria Math" panose="02040503050406030204" pitchFamily="18" charset="0"/>
                          </a:rPr>
                          <m:t>𝒘</m:t>
                        </m:r>
                      </m:sub>
                    </m:sSub>
                    <m:r>
                      <a:rPr lang="en-US" altLang="ko-KR" sz="1800" i="1">
                        <a:latin typeface="Cambria Math" panose="02040503050406030204" pitchFamily="18" charset="0"/>
                      </a:rPr>
                      <m:t>=</m:t>
                    </m:r>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𝑈</m:t>
                                  </m:r>
                                </m:e>
                                <m:sub>
                                  <m:r>
                                    <a:rPr lang="en-US" altLang="ko-KR" sz="1800" i="1">
                                      <a:latin typeface="Cambria Math" panose="02040503050406030204" pitchFamily="18" charset="0"/>
                                    </a:rPr>
                                    <m:t>𝑥</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𝑈</m:t>
                                  </m:r>
                                </m:e>
                                <m:sub>
                                  <m:r>
                                    <a:rPr lang="en-US" altLang="ko-KR" sz="1800" i="1">
                                      <a:latin typeface="Cambria Math" panose="02040503050406030204" pitchFamily="18" charset="0"/>
                                    </a:rPr>
                                    <m:t>𝑦</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𝑈</m:t>
                                  </m:r>
                                </m:e>
                                <m:sub>
                                  <m:r>
                                    <a:rPr lang="en-US" altLang="ko-KR" sz="1800" i="1">
                                      <a:latin typeface="Cambria Math" panose="02040503050406030204" pitchFamily="18" charset="0"/>
                                    </a:rPr>
                                    <m:t>𝑧</m:t>
                                  </m:r>
                                </m:sub>
                              </m:sSub>
                            </m:e>
                            <m:e>
                              <m:r>
                                <a:rPr lang="en-US" altLang="ko-KR" sz="1800" i="1">
                                  <a:latin typeface="Cambria Math" panose="02040503050406030204" pitchFamily="18" charset="0"/>
                                </a:rPr>
                                <m:t>0</m:t>
                              </m:r>
                            </m:e>
                          </m:mr>
                          <m:m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𝑉</m:t>
                                  </m:r>
                                </m:e>
                                <m:sub>
                                  <m:r>
                                    <a:rPr lang="en-US" altLang="ko-KR" sz="1800" i="1">
                                      <a:latin typeface="Cambria Math" panose="02040503050406030204" pitchFamily="18" charset="0"/>
                                    </a:rPr>
                                    <m:t>𝑥</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𝑉</m:t>
                                  </m:r>
                                </m:e>
                                <m:sub>
                                  <m:r>
                                    <a:rPr lang="en-US" altLang="ko-KR" sz="1800" i="1">
                                      <a:latin typeface="Cambria Math" panose="02040503050406030204" pitchFamily="18" charset="0"/>
                                    </a:rPr>
                                    <m:t>𝑦</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𝑉</m:t>
                                  </m:r>
                                </m:e>
                                <m:sub>
                                  <m:r>
                                    <a:rPr lang="en-US" altLang="ko-KR" sz="1800" i="1">
                                      <a:latin typeface="Cambria Math" panose="02040503050406030204" pitchFamily="18" charset="0"/>
                                    </a:rPr>
                                    <m:t>𝑧</m:t>
                                  </m:r>
                                </m:sub>
                              </m:sSub>
                            </m:e>
                            <m:e>
                              <m:r>
                                <a:rPr lang="en-US" altLang="ko-KR" sz="1800" i="1">
                                  <a:latin typeface="Cambria Math" panose="02040503050406030204" pitchFamily="18" charset="0"/>
                                </a:rPr>
                                <m:t>0</m:t>
                              </m:r>
                            </m:e>
                          </m:mr>
                          <m:m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𝑁</m:t>
                                  </m:r>
                                </m:e>
                                <m:sub>
                                  <m:r>
                                    <a:rPr lang="en-US" altLang="ko-KR" sz="1800" i="1">
                                      <a:latin typeface="Cambria Math" panose="02040503050406030204" pitchFamily="18" charset="0"/>
                                    </a:rPr>
                                    <m:t>𝑥</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𝑁</m:t>
                                  </m:r>
                                </m:e>
                                <m:sub>
                                  <m:r>
                                    <a:rPr lang="en-US" altLang="ko-KR" sz="1800" i="1">
                                      <a:latin typeface="Cambria Math" panose="02040503050406030204" pitchFamily="18" charset="0"/>
                                    </a:rPr>
                                    <m:t>𝑦</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𝑁</m:t>
                                  </m:r>
                                </m:e>
                                <m:sub>
                                  <m:r>
                                    <a:rPr lang="en-US" altLang="ko-KR" sz="1800" i="1">
                                      <a:latin typeface="Cambria Math" panose="02040503050406030204" pitchFamily="18" charset="0"/>
                                    </a:rPr>
                                    <m:t>𝑧</m:t>
                                  </m:r>
                                </m:sub>
                              </m:sSub>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𝑃</m:t>
                                  </m:r>
                                </m:e>
                                <m:sub>
                                  <m:r>
                                    <a:rPr lang="en-US" altLang="ko-KR" sz="1800" i="1">
                                      <a:latin typeface="Cambria Math" panose="02040503050406030204" pitchFamily="18" charset="0"/>
                                    </a:rPr>
                                    <m:t>𝑥</m:t>
                                  </m:r>
                                </m:sub>
                              </m:sSub>
                            </m:e>
                          </m:mr>
                          <m:mr>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m:t>
                                  </m:r>
                                  <m:r>
                                    <a:rPr lang="en-US" altLang="ko-KR" sz="1800" i="1">
                                      <a:latin typeface="Cambria Math" panose="02040503050406030204" pitchFamily="18" charset="0"/>
                                    </a:rPr>
                                    <m:t>𝑃</m:t>
                                  </m:r>
                                </m:e>
                                <m:sub>
                                  <m:r>
                                    <a:rPr lang="en-US" altLang="ko-KR" sz="1800" i="1">
                                      <a:latin typeface="Cambria Math" panose="02040503050406030204" pitchFamily="18" charset="0"/>
                                    </a:rPr>
                                    <m:t>𝑦</m:t>
                                  </m:r>
                                </m:sub>
                              </m:sSub>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m:t>
                                  </m:r>
                                  <m:r>
                                    <a:rPr lang="en-US" altLang="ko-KR" sz="1800" i="1">
                                      <a:latin typeface="Cambria Math" panose="02040503050406030204" pitchFamily="18" charset="0"/>
                                    </a:rPr>
                                    <m:t>𝑃</m:t>
                                  </m:r>
                                </m:e>
                                <m:sub>
                                  <m:r>
                                    <a:rPr lang="en-US" altLang="ko-KR" sz="1800" i="1">
                                      <a:latin typeface="Cambria Math" panose="02040503050406030204" pitchFamily="18" charset="0"/>
                                    </a:rPr>
                                    <m:t>𝑧</m:t>
                                  </m:r>
                                </m:sub>
                              </m:sSub>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−5</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smtClean="0">
                            <a:latin typeface="Cambria Math" panose="02040503050406030204" pitchFamily="18" charset="0"/>
                          </a:rPr>
                        </m:ctrlPr>
                      </m:dPr>
                      <m:e>
                        <m:m>
                          <m:mPr>
                            <m:mcs>
                              <m:mc>
                                <m:mcPr>
                                  <m:count m:val="1"/>
                                  <m:mcJc m:val="center"/>
                                </m:mcPr>
                              </m:mc>
                            </m:mcs>
                            <m:ctrlPr>
                              <a:rPr lang="en-US" altLang="ko-KR" sz="1800" i="1" smtClean="0">
                                <a:latin typeface="Cambria Math" panose="02040503050406030204" pitchFamily="18" charset="0"/>
                              </a:rPr>
                            </m:ctrlPr>
                          </m:mPr>
                          <m:mr>
                            <m:e>
                              <m:m>
                                <m:mPr>
                                  <m:mcs>
                                    <m:mc>
                                      <m:mcPr>
                                        <m:count m:val="1"/>
                                        <m:mcJc m:val="center"/>
                                      </m:mcPr>
                                    </m:mc>
                                  </m:mcs>
                                  <m:ctrlPr>
                                    <a:rPr lang="en-US" altLang="ko-KR" sz="1800" i="1" smtClean="0">
                                      <a:latin typeface="Cambria Math" panose="02040503050406030204" pitchFamily="18" charset="0"/>
                                    </a:rPr>
                                  </m:ctrlPr>
                                </m:mPr>
                                <m:mr>
                                  <m:e>
                                    <m:r>
                                      <m:rPr>
                                        <m:brk m:alnAt="7"/>
                                      </m:rPr>
                                      <a:rPr lang="en-US" altLang="ko-KR" sz="1800" b="0" i="1" smtClean="0">
                                        <a:latin typeface="Cambria Math" panose="02040503050406030204" pitchFamily="18" charset="0"/>
                                      </a:rPr>
                                      <m:t>3</m:t>
                                    </m:r>
                                  </m:e>
                                </m:mr>
                                <m:mr>
                                  <m:e>
                                    <m:r>
                                      <a:rPr lang="en-US" altLang="ko-KR" sz="1800" b="0" i="1" smtClean="0">
                                        <a:latin typeface="Cambria Math" panose="02040503050406030204" pitchFamily="18" charset="0"/>
                                      </a:rPr>
                                      <m:t>3</m:t>
                                    </m:r>
                                  </m:e>
                                </m:mr>
                              </m:m>
                            </m:e>
                          </m:mr>
                          <m:mr>
                            <m:e>
                              <m:m>
                                <m:mPr>
                                  <m:mcs>
                                    <m:mc>
                                      <m:mcPr>
                                        <m:count m:val="1"/>
                                        <m:mcJc m:val="center"/>
                                      </m:mcPr>
                                    </m:mc>
                                  </m:mcs>
                                  <m:ctrlPr>
                                    <a:rPr lang="en-US" altLang="ko-KR" sz="1800" i="1" smtClean="0">
                                      <a:latin typeface="Cambria Math" panose="02040503050406030204" pitchFamily="18" charset="0"/>
                                    </a:rPr>
                                  </m:ctrlPr>
                                </m:mPr>
                                <m:mr>
                                  <m:e>
                                    <m:r>
                                      <m:rPr>
                                        <m:brk m:alnAt="7"/>
                                      </m:rPr>
                                      <a:rPr lang="en-US" altLang="ko-KR" sz="1800" b="0" i="1" smtClean="0">
                                        <a:latin typeface="Cambria Math" panose="02040503050406030204" pitchFamily="18" charset="0"/>
                                      </a:rPr>
                                      <m:t>−</m:t>
                                    </m:r>
                                    <m:r>
                                      <a:rPr lang="en-US" altLang="ko-KR" sz="1800" b="0" i="1" smtClean="0">
                                        <a:latin typeface="Cambria Math" panose="02040503050406030204" pitchFamily="18" charset="0"/>
                                      </a:rPr>
                                      <m:t>1</m:t>
                                    </m:r>
                                  </m:e>
                                </m:mr>
                                <m:mr>
                                  <m:e>
                                    <m:r>
                                      <a:rPr lang="en-US" altLang="ko-KR" sz="1800" b="0" i="1" smtClean="0">
                                        <a:latin typeface="Cambria Math" panose="02040503050406030204" pitchFamily="18" charset="0"/>
                                      </a:rPr>
                                      <m:t>1</m:t>
                                    </m:r>
                                  </m:e>
                                </m:mr>
                              </m:m>
                            </m:e>
                          </m:mr>
                        </m:m>
                      </m:e>
                    </m:d>
                    <m:r>
                      <a:rPr lang="en-US" altLang="ko-KR" sz="1800" b="0" i="1" smtClean="0">
                        <a:latin typeface="Cambria Math" panose="02040503050406030204" pitchFamily="18" charset="0"/>
                      </a:rPr>
                      <m:t>=</m:t>
                    </m:r>
                    <m:d>
                      <m:dPr>
                        <m:begChr m:val="["/>
                        <m:endChr m:val="]"/>
                        <m:ctrlPr>
                          <a:rPr lang="en-US" altLang="ko-KR" sz="1800" b="0" i="1" smtClean="0">
                            <a:latin typeface="Cambria Math" panose="02040503050406030204" pitchFamily="18" charset="0"/>
                          </a:rPr>
                        </m:ctrlPr>
                      </m:dPr>
                      <m:e>
                        <m:m>
                          <m:mPr>
                            <m:mcs>
                              <m:mc>
                                <m:mcPr>
                                  <m:count m:val="1"/>
                                  <m:mcJc m:val="center"/>
                                </m:mcPr>
                              </m:mc>
                            </m:mcs>
                            <m:ctrlPr>
                              <a:rPr lang="en-US" altLang="ko-KR" sz="1800" i="1">
                                <a:latin typeface="Cambria Math" panose="02040503050406030204" pitchFamily="18" charset="0"/>
                              </a:rPr>
                            </m:ctrlPr>
                          </m:mPr>
                          <m:mr>
                            <m:e>
                              <m:m>
                                <m:mPr>
                                  <m:mcs>
                                    <m:mc>
                                      <m:mcPr>
                                        <m:count m:val="1"/>
                                        <m:mcJc m:val="center"/>
                                      </m:mcPr>
                                    </m:mc>
                                  </m:mcs>
                                  <m:ctrlPr>
                                    <a:rPr lang="en-US" altLang="ko-KR" sz="1800" i="1">
                                      <a:latin typeface="Cambria Math" panose="02040503050406030204" pitchFamily="18" charset="0"/>
                                    </a:rPr>
                                  </m:ctrlPr>
                                </m:mPr>
                                <m:mr>
                                  <m:e>
                                    <m:r>
                                      <m:rPr>
                                        <m:brk m:alnAt="7"/>
                                      </m:rPr>
                                      <a:rPr lang="en-US" altLang="ko-KR" sz="1800" i="1">
                                        <a:latin typeface="Cambria Math" panose="02040503050406030204" pitchFamily="18" charset="0"/>
                                      </a:rPr>
                                      <m:t>3</m:t>
                                    </m:r>
                                  </m:e>
                                </m:mr>
                                <m:mr>
                                  <m:e>
                                    <m:r>
                                      <a:rPr lang="en-US" altLang="ko-KR" sz="1800" i="1">
                                        <a:latin typeface="Cambria Math" panose="02040503050406030204" pitchFamily="18" charset="0"/>
                                      </a:rPr>
                                      <m:t>3</m:t>
                                    </m:r>
                                  </m:e>
                                </m:mr>
                              </m:m>
                            </m:e>
                          </m:mr>
                          <m:mr>
                            <m:e>
                              <m:m>
                                <m:mPr>
                                  <m:mcs>
                                    <m:mc>
                                      <m:mcPr>
                                        <m:count m:val="1"/>
                                        <m:mcJc m:val="center"/>
                                      </m:mcPr>
                                    </m:mc>
                                  </m:mcs>
                                  <m:ctrlPr>
                                    <a:rPr lang="en-US" altLang="ko-KR" sz="1800" i="1">
                                      <a:latin typeface="Cambria Math" panose="02040503050406030204" pitchFamily="18" charset="0"/>
                                    </a:rPr>
                                  </m:ctrlPr>
                                </m:mPr>
                                <m:mr>
                                  <m:e>
                                    <m:r>
                                      <m:rPr>
                                        <m:brk m:alnAt="7"/>
                                      </m:rPr>
                                      <a:rPr lang="en-US" altLang="ko-KR" sz="1800" b="0" i="1" smtClean="0">
                                        <a:latin typeface="Cambria Math" panose="02040503050406030204" pitchFamily="18" charset="0"/>
                                      </a:rPr>
                                      <m:t>6</m:t>
                                    </m:r>
                                  </m:e>
                                </m:mr>
                                <m:mr>
                                  <m:e>
                                    <m:r>
                                      <a:rPr lang="en-US" altLang="ko-KR" sz="1800" i="1">
                                        <a:latin typeface="Cambria Math" panose="02040503050406030204" pitchFamily="18" charset="0"/>
                                      </a:rPr>
                                      <m:t>1</m:t>
                                    </m:r>
                                  </m:e>
                                </m:mr>
                              </m:m>
                            </m:e>
                          </m:mr>
                        </m:m>
                      </m:e>
                    </m:d>
                  </m:oMath>
                </a14:m>
                <a:endParaRPr kumimoji="1" lang="en-US" altLang="ko-KR" b="0" i="1" dirty="0">
                  <a:latin typeface="Cambria Math" panose="02040503050406030204" pitchFamily="18" charset="0"/>
                </a:endParaRPr>
              </a:p>
              <a:p>
                <a:pPr marL="0" indent="0">
                  <a:buNone/>
                </a:pPr>
                <a:endParaRPr kumimoji="1" lang="ko-KR" altLang="en-US" dirty="0"/>
              </a:p>
            </p:txBody>
          </p:sp>
        </mc:Choice>
        <mc:Fallback xmlns="">
          <p:sp>
            <p:nvSpPr>
              <p:cNvPr id="3" name="내용 개체 틀 2">
                <a:extLst>
                  <a:ext uri="{FF2B5EF4-FFF2-40B4-BE49-F238E27FC236}">
                    <a16:creationId xmlns:a16="http://schemas.microsoft.com/office/drawing/2014/main" id="{73CC7920-A0A9-8E46-87E1-82EB4DE0E7E6}"/>
                  </a:ext>
                </a:extLst>
              </p:cNvPr>
              <p:cNvSpPr>
                <a:spLocks noGrp="1" noRot="1" noChangeAspect="1" noMove="1" noResize="1" noEditPoints="1" noAdjustHandles="1" noChangeArrowheads="1" noChangeShapeType="1" noTextEdit="1"/>
              </p:cNvSpPr>
              <p:nvPr>
                <p:ph idx="1"/>
              </p:nvPr>
            </p:nvSpPr>
            <p:spPr>
              <a:xfrm>
                <a:off x="250370" y="925976"/>
                <a:ext cx="10148814" cy="5621576"/>
              </a:xfrm>
              <a:blipFill>
                <a:blip r:embed="rId3"/>
                <a:stretch>
                  <a:fillRect l="-500" t="-450"/>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6614AD5D-1DF6-DF46-BBA3-750AFCA5DCA9}"/>
              </a:ext>
            </a:extLst>
          </p:cNvPr>
          <p:cNvSpPr>
            <a:spLocks noGrp="1"/>
          </p:cNvSpPr>
          <p:nvPr>
            <p:ph type="sldNum" sz="quarter" idx="12"/>
          </p:nvPr>
        </p:nvSpPr>
        <p:spPr>
          <a:xfrm>
            <a:off x="11555830" y="6469365"/>
            <a:ext cx="516672" cy="323385"/>
          </a:xfrm>
        </p:spPr>
        <p:txBody>
          <a:bodyPr/>
          <a:lstStyle/>
          <a:p>
            <a:fld id="{B81C3356-60A9-4391-B4BA-980644DD2ECD}" type="slidenum">
              <a:rPr lang="ko-KR" altLang="en-US" smtClean="0"/>
              <a:t>17</a:t>
            </a:fld>
            <a:endParaRPr lang="ko-KR" altLang="en-US" dirty="0"/>
          </a:p>
        </p:txBody>
      </p:sp>
      <p:cxnSp>
        <p:nvCxnSpPr>
          <p:cNvPr id="21" name="직선 화살표 연결선 20">
            <a:extLst>
              <a:ext uri="{FF2B5EF4-FFF2-40B4-BE49-F238E27FC236}">
                <a16:creationId xmlns:a16="http://schemas.microsoft.com/office/drawing/2014/main" id="{1ED3A5A3-68FD-A240-B8BF-53A1C0A3FB46}"/>
              </a:ext>
            </a:extLst>
          </p:cNvPr>
          <p:cNvCxnSpPr>
            <a:cxnSpLocks/>
          </p:cNvCxnSpPr>
          <p:nvPr/>
        </p:nvCxnSpPr>
        <p:spPr bwMode="auto">
          <a:xfrm>
            <a:off x="7641017" y="4449793"/>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4" name="직선 화살표 연결선 23">
            <a:extLst>
              <a:ext uri="{FF2B5EF4-FFF2-40B4-BE49-F238E27FC236}">
                <a16:creationId xmlns:a16="http://schemas.microsoft.com/office/drawing/2014/main" id="{56AE268F-DD03-3743-9402-C9C1BA4506B2}"/>
              </a:ext>
            </a:extLst>
          </p:cNvPr>
          <p:cNvCxnSpPr>
            <a:cxnSpLocks/>
          </p:cNvCxnSpPr>
          <p:nvPr/>
        </p:nvCxnSpPr>
        <p:spPr bwMode="auto">
          <a:xfrm flipV="1">
            <a:off x="7641017" y="3725585"/>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6" name="직선 화살표 연결선 25">
            <a:extLst>
              <a:ext uri="{FF2B5EF4-FFF2-40B4-BE49-F238E27FC236}">
                <a16:creationId xmlns:a16="http://schemas.microsoft.com/office/drawing/2014/main" id="{02BB6BF6-1A8B-3E4F-AAA0-1BB2E649FDC9}"/>
              </a:ext>
            </a:extLst>
          </p:cNvPr>
          <p:cNvCxnSpPr>
            <a:cxnSpLocks/>
          </p:cNvCxnSpPr>
          <p:nvPr/>
        </p:nvCxnSpPr>
        <p:spPr bwMode="auto">
          <a:xfrm>
            <a:off x="10567041" y="3511357"/>
            <a:ext cx="1091783" cy="43907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7" name="직선 화살표 연결선 26">
            <a:extLst>
              <a:ext uri="{FF2B5EF4-FFF2-40B4-BE49-F238E27FC236}">
                <a16:creationId xmlns:a16="http://schemas.microsoft.com/office/drawing/2014/main" id="{684C1221-0F21-B946-A00F-4532BACAC2BA}"/>
              </a:ext>
            </a:extLst>
          </p:cNvPr>
          <p:cNvCxnSpPr>
            <a:cxnSpLocks/>
          </p:cNvCxnSpPr>
          <p:nvPr/>
        </p:nvCxnSpPr>
        <p:spPr bwMode="auto">
          <a:xfrm flipV="1">
            <a:off x="10569538" y="2084793"/>
            <a:ext cx="0" cy="1426564"/>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0F588A-560C-AC4D-B394-F5650B029D14}"/>
                  </a:ext>
                </a:extLst>
              </p:cNvPr>
              <p:cNvSpPr txBox="1"/>
              <p:nvPr/>
            </p:nvSpPr>
            <p:spPr>
              <a:xfrm>
                <a:off x="11658824" y="3811935"/>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29" name="TextBox 28">
                <a:extLst>
                  <a:ext uri="{FF2B5EF4-FFF2-40B4-BE49-F238E27FC236}">
                    <a16:creationId xmlns:a16="http://schemas.microsoft.com/office/drawing/2014/main" id="{0B0F588A-560C-AC4D-B394-F5650B029D14}"/>
                  </a:ext>
                </a:extLst>
              </p:cNvPr>
              <p:cNvSpPr txBox="1">
                <a:spLocks noRot="1" noChangeAspect="1" noMove="1" noResize="1" noEditPoints="1" noAdjustHandles="1" noChangeArrowheads="1" noChangeShapeType="1" noTextEdit="1"/>
              </p:cNvSpPr>
              <p:nvPr/>
            </p:nvSpPr>
            <p:spPr>
              <a:xfrm>
                <a:off x="11658824" y="3811935"/>
                <a:ext cx="269824" cy="276999"/>
              </a:xfrm>
              <a:prstGeom prst="rect">
                <a:avLst/>
              </a:prstGeom>
              <a:blipFill>
                <a:blip r:embed="rId4"/>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AEBC6AC-3ED1-8847-B1F7-F83CA89069D8}"/>
                  </a:ext>
                </a:extLst>
              </p:cNvPr>
              <p:cNvSpPr txBox="1"/>
              <p:nvPr/>
            </p:nvSpPr>
            <p:spPr>
              <a:xfrm>
                <a:off x="10492091" y="1772816"/>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30" name="TextBox 29">
                <a:extLst>
                  <a:ext uri="{FF2B5EF4-FFF2-40B4-BE49-F238E27FC236}">
                    <a16:creationId xmlns:a16="http://schemas.microsoft.com/office/drawing/2014/main" id="{CAEBC6AC-3ED1-8847-B1F7-F83CA89069D8}"/>
                  </a:ext>
                </a:extLst>
              </p:cNvPr>
              <p:cNvSpPr txBox="1">
                <a:spLocks noRot="1" noChangeAspect="1" noMove="1" noResize="1" noEditPoints="1" noAdjustHandles="1" noChangeArrowheads="1" noChangeShapeType="1" noTextEdit="1"/>
              </p:cNvSpPr>
              <p:nvPr/>
            </p:nvSpPr>
            <p:spPr>
              <a:xfrm>
                <a:off x="10492091" y="1772816"/>
                <a:ext cx="269824" cy="276999"/>
              </a:xfrm>
              <a:prstGeom prst="rect">
                <a:avLst/>
              </a:prstGeom>
              <a:blipFill>
                <a:blip r:embed="rId5"/>
                <a:stretch>
                  <a:fillRect l="-9091" r="-4545" b="-304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E65C18-CF41-304F-A9FF-6AD041DA2BAB}"/>
                  </a:ext>
                </a:extLst>
              </p:cNvPr>
              <p:cNvSpPr txBox="1"/>
              <p:nvPr/>
            </p:nvSpPr>
            <p:spPr>
              <a:xfrm>
                <a:off x="6468818" y="4666618"/>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31" name="TextBox 30">
                <a:extLst>
                  <a:ext uri="{FF2B5EF4-FFF2-40B4-BE49-F238E27FC236}">
                    <a16:creationId xmlns:a16="http://schemas.microsoft.com/office/drawing/2014/main" id="{29E65C18-CF41-304F-A9FF-6AD041DA2BAB}"/>
                  </a:ext>
                </a:extLst>
              </p:cNvPr>
              <p:cNvSpPr txBox="1">
                <a:spLocks noRot="1" noChangeAspect="1" noMove="1" noResize="1" noEditPoints="1" noAdjustHandles="1" noChangeArrowheads="1" noChangeShapeType="1" noTextEdit="1"/>
              </p:cNvSpPr>
              <p:nvPr/>
            </p:nvSpPr>
            <p:spPr>
              <a:xfrm>
                <a:off x="6468818" y="4666618"/>
                <a:ext cx="269824" cy="276999"/>
              </a:xfrm>
              <a:prstGeom prst="rect">
                <a:avLst/>
              </a:prstGeom>
              <a:blipFill>
                <a:blip r:embed="rId6"/>
                <a:stretch>
                  <a:fillRect l="-27273" r="-2272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78388C-6AC6-E642-9F80-A0235351332F}"/>
                  </a:ext>
                </a:extLst>
              </p:cNvPr>
              <p:cNvSpPr txBox="1"/>
              <p:nvPr/>
            </p:nvSpPr>
            <p:spPr>
              <a:xfrm>
                <a:off x="8330608" y="4491173"/>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32" name="TextBox 31">
                <a:extLst>
                  <a:ext uri="{FF2B5EF4-FFF2-40B4-BE49-F238E27FC236}">
                    <a16:creationId xmlns:a16="http://schemas.microsoft.com/office/drawing/2014/main" id="{F278388C-6AC6-E642-9F80-A0235351332F}"/>
                  </a:ext>
                </a:extLst>
              </p:cNvPr>
              <p:cNvSpPr txBox="1">
                <a:spLocks noRot="1" noChangeAspect="1" noMove="1" noResize="1" noEditPoints="1" noAdjustHandles="1" noChangeArrowheads="1" noChangeShapeType="1" noTextEdit="1"/>
              </p:cNvSpPr>
              <p:nvPr/>
            </p:nvSpPr>
            <p:spPr>
              <a:xfrm>
                <a:off x="8330608" y="4491173"/>
                <a:ext cx="240450" cy="276999"/>
              </a:xfrm>
              <a:prstGeom prst="rect">
                <a:avLst/>
              </a:prstGeom>
              <a:blipFill>
                <a:blip r:embed="rId7"/>
                <a:stretch>
                  <a:fillRect l="-21053" r="-15789"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1C8E69-19AA-CF43-B064-D974ADB12A2B}"/>
                  </a:ext>
                </a:extLst>
              </p:cNvPr>
              <p:cNvSpPr txBox="1"/>
              <p:nvPr/>
            </p:nvSpPr>
            <p:spPr>
              <a:xfrm>
                <a:off x="7546872" y="3449771"/>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33" name="TextBox 32">
                <a:extLst>
                  <a:ext uri="{FF2B5EF4-FFF2-40B4-BE49-F238E27FC236}">
                    <a16:creationId xmlns:a16="http://schemas.microsoft.com/office/drawing/2014/main" id="{C91C8E69-19AA-CF43-B064-D974ADB12A2B}"/>
                  </a:ext>
                </a:extLst>
              </p:cNvPr>
              <p:cNvSpPr txBox="1">
                <a:spLocks noRot="1" noChangeAspect="1" noMove="1" noResize="1" noEditPoints="1" noAdjustHandles="1" noChangeArrowheads="1" noChangeShapeType="1" noTextEdit="1"/>
              </p:cNvSpPr>
              <p:nvPr/>
            </p:nvSpPr>
            <p:spPr>
              <a:xfrm>
                <a:off x="7546872" y="3449771"/>
                <a:ext cx="230832" cy="276999"/>
              </a:xfrm>
              <a:prstGeom prst="rect">
                <a:avLst/>
              </a:prstGeom>
              <a:blipFill>
                <a:blip r:embed="rId8"/>
                <a:stretch>
                  <a:fillRect l="-15789" r="-15789"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EE3318-0B9F-E948-A12B-64EB85707FEB}"/>
                  </a:ext>
                </a:extLst>
              </p:cNvPr>
              <p:cNvSpPr txBox="1"/>
              <p:nvPr/>
            </p:nvSpPr>
            <p:spPr>
              <a:xfrm>
                <a:off x="7362717" y="4269138"/>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34" name="TextBox 33">
                <a:extLst>
                  <a:ext uri="{FF2B5EF4-FFF2-40B4-BE49-F238E27FC236}">
                    <a16:creationId xmlns:a16="http://schemas.microsoft.com/office/drawing/2014/main" id="{81EE3318-0B9F-E948-A12B-64EB85707FEB}"/>
                  </a:ext>
                </a:extLst>
              </p:cNvPr>
              <p:cNvSpPr txBox="1">
                <a:spLocks noRot="1" noChangeAspect="1" noMove="1" noResize="1" noEditPoints="1" noAdjustHandles="1" noChangeArrowheads="1" noChangeShapeType="1" noTextEdit="1"/>
              </p:cNvSpPr>
              <p:nvPr/>
            </p:nvSpPr>
            <p:spPr>
              <a:xfrm>
                <a:off x="7362717" y="4269138"/>
                <a:ext cx="240450" cy="276999"/>
              </a:xfrm>
              <a:prstGeom prst="rect">
                <a:avLst/>
              </a:prstGeom>
              <a:blipFill>
                <a:blip r:embed="rId9"/>
                <a:stretch>
                  <a:fillRect l="-15000" r="-15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1E8F200-538E-EE4B-91D9-AE9377D461B0}"/>
                  </a:ext>
                </a:extLst>
              </p:cNvPr>
              <p:cNvSpPr txBox="1"/>
              <p:nvPr/>
            </p:nvSpPr>
            <p:spPr>
              <a:xfrm>
                <a:off x="10650975" y="3172772"/>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37" name="TextBox 36">
                <a:extLst>
                  <a:ext uri="{FF2B5EF4-FFF2-40B4-BE49-F238E27FC236}">
                    <a16:creationId xmlns:a16="http://schemas.microsoft.com/office/drawing/2014/main" id="{51E8F200-538E-EE4B-91D9-AE9377D461B0}"/>
                  </a:ext>
                </a:extLst>
              </p:cNvPr>
              <p:cNvSpPr txBox="1">
                <a:spLocks noRot="1" noChangeAspect="1" noMove="1" noResize="1" noEditPoints="1" noAdjustHandles="1" noChangeArrowheads="1" noChangeShapeType="1" noTextEdit="1"/>
              </p:cNvSpPr>
              <p:nvPr/>
            </p:nvSpPr>
            <p:spPr>
              <a:xfrm>
                <a:off x="10650975" y="3172772"/>
                <a:ext cx="238848" cy="276999"/>
              </a:xfrm>
              <a:prstGeom prst="rect">
                <a:avLst/>
              </a:prstGeom>
              <a:blipFill>
                <a:blip r:embed="rId10"/>
                <a:stretch>
                  <a:fillRect l="-15000" r="-15000" b="-13043"/>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id="{4D8F1771-64CA-7643-A39D-F3ED7DE471FD}"/>
              </a:ext>
            </a:extLst>
          </p:cNvPr>
          <p:cNvSpPr/>
          <p:nvPr/>
        </p:nvSpPr>
        <p:spPr bwMode="auto">
          <a:xfrm>
            <a:off x="8920900" y="3389119"/>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D4C808C-10AB-EE4C-ADC8-9EC9A14FE2AE}"/>
                  </a:ext>
                </a:extLst>
              </p:cNvPr>
              <p:cNvSpPr txBox="1"/>
              <p:nvPr/>
            </p:nvSpPr>
            <p:spPr>
              <a:xfrm>
                <a:off x="8127398" y="3967439"/>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41" name="TextBox 40">
                <a:extLst>
                  <a:ext uri="{FF2B5EF4-FFF2-40B4-BE49-F238E27FC236}">
                    <a16:creationId xmlns:a16="http://schemas.microsoft.com/office/drawing/2014/main" id="{6D4C808C-10AB-EE4C-ADC8-9EC9A14FE2AE}"/>
                  </a:ext>
                </a:extLst>
              </p:cNvPr>
              <p:cNvSpPr txBox="1">
                <a:spLocks noRot="1" noChangeAspect="1" noMove="1" noResize="1" noEditPoints="1" noAdjustHandles="1" noChangeArrowheads="1" noChangeShapeType="1" noTextEdit="1"/>
              </p:cNvSpPr>
              <p:nvPr/>
            </p:nvSpPr>
            <p:spPr>
              <a:xfrm>
                <a:off x="8127398" y="3967439"/>
                <a:ext cx="242054" cy="276999"/>
              </a:xfrm>
              <a:prstGeom prst="rect">
                <a:avLst/>
              </a:prstGeom>
              <a:blipFill>
                <a:blip r:embed="rId11"/>
                <a:stretch>
                  <a:fillRect l="-14286" r="-9524" b="-8696"/>
                </a:stretch>
              </a:blipFill>
            </p:spPr>
            <p:txBody>
              <a:bodyPr/>
              <a:lstStyle/>
              <a:p>
                <a:r>
                  <a:rPr lang="ko-KR" altLang="en-US">
                    <a:noFill/>
                  </a:rPr>
                  <a:t> </a:t>
                </a:r>
              </a:p>
            </p:txBody>
          </p:sp>
        </mc:Fallback>
      </mc:AlternateContent>
      <p:cxnSp>
        <p:nvCxnSpPr>
          <p:cNvPr id="42" name="직선 화살표 연결선 41">
            <a:extLst>
              <a:ext uri="{FF2B5EF4-FFF2-40B4-BE49-F238E27FC236}">
                <a16:creationId xmlns:a16="http://schemas.microsoft.com/office/drawing/2014/main" id="{544750EB-DDE4-9D41-8C55-4469479076D5}"/>
              </a:ext>
            </a:extLst>
          </p:cNvPr>
          <p:cNvCxnSpPr>
            <a:cxnSpLocks/>
          </p:cNvCxnSpPr>
          <p:nvPr/>
        </p:nvCxnSpPr>
        <p:spPr bwMode="auto">
          <a:xfrm flipH="1">
            <a:off x="10273182" y="3533741"/>
            <a:ext cx="276278" cy="91351"/>
          </a:xfrm>
          <a:prstGeom prst="straightConnector1">
            <a:avLst/>
          </a:prstGeom>
          <a:noFill/>
          <a:ln w="9525" cap="flat" cmpd="sng" algn="ctr">
            <a:solidFill>
              <a:schemeClr val="bg1">
                <a:lumMod val="75000"/>
              </a:schemeClr>
            </a:solidFill>
            <a:prstDash val="solid"/>
            <a:round/>
            <a:headEnd type="none" w="med" len="med"/>
            <a:tailEnd type="non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36" name="타원 35">
            <a:extLst>
              <a:ext uri="{FF2B5EF4-FFF2-40B4-BE49-F238E27FC236}">
                <a16:creationId xmlns:a16="http://schemas.microsoft.com/office/drawing/2014/main" id="{22AD7E54-B4C7-3C40-874D-1817C8BD5AE0}"/>
              </a:ext>
            </a:extLst>
          </p:cNvPr>
          <p:cNvSpPr/>
          <p:nvPr/>
        </p:nvSpPr>
        <p:spPr bwMode="auto">
          <a:xfrm>
            <a:off x="10500404" y="3406427"/>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5" name="직선 화살표 연결선 24">
            <a:extLst>
              <a:ext uri="{FF2B5EF4-FFF2-40B4-BE49-F238E27FC236}">
                <a16:creationId xmlns:a16="http://schemas.microsoft.com/office/drawing/2014/main" id="{3CB8362D-B8C2-5245-9FC9-865BCED8B158}"/>
              </a:ext>
            </a:extLst>
          </p:cNvPr>
          <p:cNvCxnSpPr>
            <a:cxnSpLocks/>
          </p:cNvCxnSpPr>
          <p:nvPr/>
        </p:nvCxnSpPr>
        <p:spPr bwMode="auto">
          <a:xfrm flipH="1">
            <a:off x="6750300" y="3855997"/>
            <a:ext cx="2790732" cy="87163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39" name="직선 화살표 연결선 38">
            <a:extLst>
              <a:ext uri="{FF2B5EF4-FFF2-40B4-BE49-F238E27FC236}">
                <a16:creationId xmlns:a16="http://schemas.microsoft.com/office/drawing/2014/main" id="{E914870C-4C7A-A342-8BEA-7067FBCDB551}"/>
              </a:ext>
            </a:extLst>
          </p:cNvPr>
          <p:cNvCxnSpPr>
            <a:cxnSpLocks/>
          </p:cNvCxnSpPr>
          <p:nvPr/>
        </p:nvCxnSpPr>
        <p:spPr bwMode="auto">
          <a:xfrm flipV="1">
            <a:off x="7639657" y="4246378"/>
            <a:ext cx="673904" cy="20147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40" name="타원 39">
            <a:extLst>
              <a:ext uri="{FF2B5EF4-FFF2-40B4-BE49-F238E27FC236}">
                <a16:creationId xmlns:a16="http://schemas.microsoft.com/office/drawing/2014/main" id="{5DF1FE0E-3224-F64B-BED7-04AE09B7B3B0}"/>
              </a:ext>
            </a:extLst>
          </p:cNvPr>
          <p:cNvSpPr/>
          <p:nvPr/>
        </p:nvSpPr>
        <p:spPr bwMode="auto">
          <a:xfrm>
            <a:off x="7597704" y="4359088"/>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23" name="타원 22">
            <a:extLst>
              <a:ext uri="{FF2B5EF4-FFF2-40B4-BE49-F238E27FC236}">
                <a16:creationId xmlns:a16="http://schemas.microsoft.com/office/drawing/2014/main" id="{1B29D992-43D2-F145-A6F2-CBEA35375371}"/>
              </a:ext>
            </a:extLst>
          </p:cNvPr>
          <p:cNvSpPr/>
          <p:nvPr/>
        </p:nvSpPr>
        <p:spPr bwMode="auto">
          <a:xfrm>
            <a:off x="11253305" y="2656558"/>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DEDCDE-6DB1-B144-970A-4C4C75E22997}"/>
                  </a:ext>
                </a:extLst>
              </p:cNvPr>
              <p:cNvSpPr txBox="1"/>
              <p:nvPr/>
            </p:nvSpPr>
            <p:spPr>
              <a:xfrm>
                <a:off x="11445674" y="252107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𝐐</m:t>
                      </m:r>
                    </m:oMath>
                  </m:oMathPara>
                </a14:m>
                <a:endParaRPr kumimoji="1" lang="ko-KR" altLang="en-US" b="1" dirty="0"/>
              </a:p>
            </p:txBody>
          </p:sp>
        </mc:Choice>
        <mc:Fallback xmlns="">
          <p:sp>
            <p:nvSpPr>
              <p:cNvPr id="28" name="TextBox 27">
                <a:extLst>
                  <a:ext uri="{FF2B5EF4-FFF2-40B4-BE49-F238E27FC236}">
                    <a16:creationId xmlns:a16="http://schemas.microsoft.com/office/drawing/2014/main" id="{54DEDCDE-6DB1-B144-970A-4C4C75E22997}"/>
                  </a:ext>
                </a:extLst>
              </p:cNvPr>
              <p:cNvSpPr txBox="1">
                <a:spLocks noRot="1" noChangeAspect="1" noMove="1" noResize="1" noEditPoints="1" noAdjustHandles="1" noChangeArrowheads="1" noChangeShapeType="1" noTextEdit="1"/>
              </p:cNvSpPr>
              <p:nvPr/>
            </p:nvSpPr>
            <p:spPr>
              <a:xfrm>
                <a:off x="11445674" y="2521076"/>
                <a:ext cx="250068" cy="276999"/>
              </a:xfrm>
              <a:prstGeom prst="rect">
                <a:avLst/>
              </a:prstGeom>
              <a:blipFill>
                <a:blip r:embed="rId12"/>
                <a:stretch>
                  <a:fillRect l="-19048" r="-14286" b="-3043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2646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7" grpId="0"/>
      <p:bldP spid="38" grpId="0" animBg="1"/>
      <p:bldP spid="41" grpId="0"/>
      <p:bldP spid="36" grpId="0" animBg="1"/>
      <p:bldP spid="40" grpId="0" animBg="1"/>
      <p:bldP spid="23"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1D49B5-0CCF-3F47-80BC-01C74F5508CE}"/>
              </a:ext>
            </a:extLst>
          </p:cNvPr>
          <p:cNvSpPr>
            <a:spLocks noGrp="1"/>
          </p:cNvSpPr>
          <p:nvPr>
            <p:ph type="title"/>
          </p:nvPr>
        </p:nvSpPr>
        <p:spPr/>
        <p:txBody>
          <a:bodyPr>
            <a:normAutofit/>
          </a:bodyPr>
          <a:lstStyle/>
          <a:p>
            <a:r>
              <a:rPr kumimoji="1" lang="en-US" altLang="ko-KR" sz="2800" dirty="0"/>
              <a:t>Example 2) Setting Up View Coordinate System</a:t>
            </a:r>
            <a:endParaRPr kumimoji="1" lang="ko-KR" altLang="en-US" sz="28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3CC7920-A0A9-8E46-87E1-82EB4DE0E7E6}"/>
                  </a:ext>
                </a:extLst>
              </p:cNvPr>
              <p:cNvSpPr>
                <a:spLocks noGrp="1"/>
              </p:cNvSpPr>
              <p:nvPr>
                <p:ph idx="1"/>
              </p:nvPr>
            </p:nvSpPr>
            <p:spPr/>
            <p:txBody>
              <a:bodyPr/>
              <a:lstStyle/>
              <a:p>
                <a:r>
                  <a:rPr kumimoji="1" lang="en-US" altLang="ko-KR" dirty="0"/>
                  <a:t>Camera Parameters: </a:t>
                </a:r>
                <a:r>
                  <a:rPr kumimoji="1" lang="en-US" altLang="ko-KR" b="1" dirty="0"/>
                  <a:t>P</a:t>
                </a:r>
                <a:r>
                  <a:rPr kumimoji="1" lang="en-US" altLang="ko-KR" dirty="0"/>
                  <a:t> = (1, -1, 5), </a:t>
                </a:r>
                <a:r>
                  <a:rPr lang="en-US" altLang="ko-KR" b="1" dirty="0"/>
                  <a:t>A</a:t>
                </a:r>
                <a:r>
                  <a:rPr kumimoji="1" lang="en-US" altLang="ko-KR" dirty="0"/>
                  <a:t> = (0, 0, 0), </a:t>
                </a:r>
                <a:r>
                  <a:rPr kumimoji="1" lang="en-US" altLang="ko-KR" b="1" dirty="0"/>
                  <a:t>v’ </a:t>
                </a:r>
                <a:r>
                  <a:rPr kumimoji="1" lang="en-US" altLang="ko-KR" dirty="0"/>
                  <a:t>= (0, 1, </a:t>
                </a:r>
                <a:r>
                  <a:rPr lang="en-US" altLang="ko-KR" dirty="0"/>
                  <a:t>0</a:t>
                </a:r>
                <a:r>
                  <a:rPr kumimoji="1" lang="en-US" altLang="ko-KR" dirty="0"/>
                  <a:t>) are given in world coordinates system</a:t>
                </a:r>
                <a:endParaRPr lang="en-US" altLang="ko-KR" b="1" dirty="0">
                  <a:latin typeface="Cambria Math" panose="02040503050406030204" pitchFamily="18" charset="0"/>
                </a:endParaRPr>
              </a:p>
              <a:p>
                <a:r>
                  <a:rPr lang="en-US" altLang="ko-KR" b="1" dirty="0"/>
                  <a:t>n </a:t>
                </a:r>
                <a:r>
                  <a:rPr lang="en-US" altLang="ko-KR" dirty="0"/>
                  <a:t>=</a:t>
                </a:r>
                <a:r>
                  <a:rPr lang="en-US" altLang="ko-KR" b="1" dirty="0"/>
                  <a:t> A </a:t>
                </a:r>
                <a:r>
                  <a:rPr lang="en-US" altLang="ko-KR" dirty="0"/>
                  <a:t>– </a:t>
                </a:r>
                <a:r>
                  <a:rPr lang="en-US" altLang="ko-KR" b="1" dirty="0"/>
                  <a:t>P </a:t>
                </a:r>
                <a:r>
                  <a:rPr lang="en-US" altLang="ko-KR" dirty="0"/>
                  <a:t>= </a:t>
                </a:r>
                <a14:m>
                  <m:oMath xmlns:m="http://schemas.openxmlformats.org/officeDocument/2006/math">
                    <m:r>
                      <a:rPr lang="en-US" altLang="ko-KR" i="1" dirty="0" smtClean="0">
                        <a:latin typeface="Cambria Math" panose="02040503050406030204" pitchFamily="18" charset="0"/>
                      </a:rPr>
                      <m:t>(−1, 1, −5),  </m:t>
                    </m:r>
                    <m:r>
                      <a:rPr lang="en-US" altLang="ko-KR" b="1" i="0" dirty="0" smtClean="0">
                        <a:latin typeface="Cambria Math" panose="02040503050406030204" pitchFamily="18" charset="0"/>
                      </a:rPr>
                      <m:t>𝐍</m:t>
                    </m:r>
                    <m:r>
                      <a:rPr lang="en-US" altLang="ko-KR" i="1" dirty="0" smtClean="0">
                        <a:latin typeface="Cambria Math" panose="02040503050406030204" pitchFamily="18" charset="0"/>
                      </a:rPr>
                      <m:t> =</m:t>
                    </m:r>
                    <m:d>
                      <m:dPr>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3</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den>
                        </m:f>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3</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5</m:t>
                            </m:r>
                          </m:num>
                          <m:den>
                            <m:r>
                              <a:rPr lang="en-US" altLang="ko-KR" i="1">
                                <a:latin typeface="Cambria Math" panose="02040503050406030204" pitchFamily="18" charset="0"/>
                              </a:rPr>
                              <m:t>3</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den>
                        </m:f>
                        <m:r>
                          <a:rPr lang="en-US" altLang="ko-KR" i="1">
                            <a:latin typeface="Cambria Math" panose="02040503050406030204" pitchFamily="18" charset="0"/>
                          </a:rPr>
                          <m:t> </m:t>
                        </m:r>
                      </m:e>
                    </m:d>
                  </m:oMath>
                </a14:m>
                <a:endParaRPr lang="en-US" altLang="ko-KR" i="1" dirty="0">
                  <a:latin typeface="Cambria Math" panose="02040503050406030204" pitchFamily="18" charset="0"/>
                </a:endParaRPr>
              </a:p>
              <a:p>
                <a:r>
                  <a:rPr lang="en-US" altLang="ko-KR" b="1" dirty="0">
                    <a:latin typeface="Arial" panose="020B0604020202020204" pitchFamily="34" charset="0"/>
                    <a:cs typeface="Arial" panose="020B0604020202020204" pitchFamily="34" charset="0"/>
                  </a:rPr>
                  <a:t>u = n </a:t>
                </a:r>
                <a:r>
                  <a:rPr lang="en-US" altLang="ko-KR" dirty="0">
                    <a:latin typeface="Arial" panose="020B0604020202020204" pitchFamily="34" charset="0"/>
                    <a:cs typeface="Arial" panose="020B0604020202020204" pitchFamily="34" charset="0"/>
                  </a:rPr>
                  <a:t>x</a:t>
                </a:r>
                <a:r>
                  <a:rPr lang="en-US" altLang="ko-KR" b="1" dirty="0">
                    <a:latin typeface="Arial" panose="020B0604020202020204" pitchFamily="34" charset="0"/>
                    <a:cs typeface="Arial" panose="020B0604020202020204" pitchFamily="34" charset="0"/>
                  </a:rPr>
                  <a:t> v’ </a:t>
                </a:r>
                <a14:m>
                  <m:oMath xmlns:m="http://schemas.openxmlformats.org/officeDocument/2006/math">
                    <m:r>
                      <a:rPr lang="en-US" altLang="ko-KR" i="1" dirty="0" smtClean="0">
                        <a:latin typeface="Cambria Math" panose="02040503050406030204" pitchFamily="18" charset="0"/>
                        <a:cs typeface="Arial" panose="020B0604020202020204" pitchFamily="34" charset="0"/>
                      </a:rPr>
                      <m:t>= (5, 0, −1), </m:t>
                    </m:r>
                    <m:r>
                      <a:rPr lang="en-US" altLang="ko-KR" b="1" i="1" dirty="0">
                        <a:latin typeface="Cambria Math" panose="02040503050406030204" pitchFamily="18" charset="0"/>
                        <a:cs typeface="Arial" panose="020B0604020202020204" pitchFamily="34" charset="0"/>
                      </a:rPr>
                      <m:t> </m:t>
                    </m:r>
                  </m:oMath>
                </a14:m>
                <a:r>
                  <a:rPr lang="en-US" altLang="ko-KR" b="1" dirty="0">
                    <a:latin typeface="Arial" panose="020B0604020202020204" pitchFamily="34" charset="0"/>
                    <a:cs typeface="Arial" panose="020B0604020202020204" pitchFamily="34" charset="0"/>
                  </a:rPr>
                  <a:t>U = </a:t>
                </a:r>
                <a14:m>
                  <m:oMath xmlns:m="http://schemas.openxmlformats.org/officeDocument/2006/math">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b="0" i="1" smtClean="0">
                                <a:latin typeface="Cambria Math" panose="02040503050406030204" pitchFamily="18" charset="0"/>
                              </a:rPr>
                              <m:t>5</m:t>
                            </m:r>
                          </m:num>
                          <m:den>
                            <m:rad>
                              <m:radPr>
                                <m:degHide m:val="on"/>
                                <m:ctrlPr>
                                  <a:rPr lang="en-US" altLang="ko-KR" i="1">
                                    <a:latin typeface="Cambria Math" panose="02040503050406030204" pitchFamily="18" charset="0"/>
                                  </a:rPr>
                                </m:ctrlPr>
                              </m:radPr>
                              <m:deg/>
                              <m:e>
                                <m:r>
                                  <a:rPr lang="en-US" altLang="ko-KR" b="0" i="1" smtClean="0">
                                    <a:latin typeface="Cambria Math" panose="02040503050406030204" pitchFamily="18" charset="0"/>
                                  </a:rPr>
                                  <m:t>26</m:t>
                                </m:r>
                              </m:e>
                            </m:rad>
                          </m:den>
                        </m:f>
                        <m:r>
                          <a:rPr lang="en-US" altLang="ko-KR" i="1">
                            <a:latin typeface="Cambria Math" panose="02040503050406030204" pitchFamily="18" charset="0"/>
                          </a:rPr>
                          <m:t>, </m:t>
                        </m:r>
                        <m:r>
                          <a:rPr lang="en-US" altLang="ko-KR" b="0" i="1" smtClean="0">
                            <a:latin typeface="Cambria Math" panose="02040503050406030204" pitchFamily="18" charset="0"/>
                          </a:rPr>
                          <m:t>0</m:t>
                        </m:r>
                        <m:r>
                          <a:rPr lang="en-US" altLang="ko-KR" i="1">
                            <a:latin typeface="Cambria Math" panose="02040503050406030204" pitchFamily="18" charset="0"/>
                          </a:rPr>
                          <m:t>,</m:t>
                        </m:r>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b="0" i="1" smtClean="0">
                                    <a:latin typeface="Cambria Math" panose="02040503050406030204" pitchFamily="18" charset="0"/>
                                  </a:rPr>
                                  <m:t>26</m:t>
                                </m:r>
                              </m:e>
                            </m:rad>
                          </m:den>
                        </m:f>
                        <m:r>
                          <a:rPr lang="en-US" altLang="ko-KR" i="1">
                            <a:latin typeface="Cambria Math" panose="02040503050406030204" pitchFamily="18" charset="0"/>
                          </a:rPr>
                          <m:t> </m:t>
                        </m:r>
                      </m:e>
                    </m:d>
                  </m:oMath>
                </a14:m>
                <a:endParaRPr lang="en-US" altLang="ko-KR" b="1" dirty="0">
                  <a:latin typeface="Arial" panose="020B0604020202020204" pitchFamily="34" charset="0"/>
                  <a:cs typeface="Arial" panose="020B0604020202020204" pitchFamily="34" charset="0"/>
                </a:endParaRPr>
              </a:p>
              <a:p>
                <a:pPr marL="0" indent="0">
                  <a:buNone/>
                </a:pPr>
                <a:endParaRPr lang="en-US" altLang="ko-KR" b="1" dirty="0">
                  <a:latin typeface="Arial" panose="020B0604020202020204" pitchFamily="34" charset="0"/>
                  <a:cs typeface="Arial" panose="020B0604020202020204" pitchFamily="34" charset="0"/>
                </a:endParaRPr>
              </a:p>
              <a:p>
                <a:r>
                  <a:rPr lang="en-US" altLang="ko-KR" b="1" dirty="0"/>
                  <a:t>v = u </a:t>
                </a:r>
                <a:r>
                  <a:rPr lang="en-US" altLang="ko-KR" dirty="0"/>
                  <a:t>x</a:t>
                </a:r>
                <a:r>
                  <a:rPr lang="en-US" altLang="ko-KR" b="1" dirty="0"/>
                  <a:t> n </a:t>
                </a:r>
                <a14:m>
                  <m:oMath xmlns:m="http://schemas.openxmlformats.org/officeDocument/2006/math">
                    <m:r>
                      <a:rPr lang="en-US" altLang="ko-KR" i="1" dirty="0" smtClean="0">
                        <a:latin typeface="Cambria Math" panose="02040503050406030204" pitchFamily="18" charset="0"/>
                      </a:rPr>
                      <m:t>= (1, 26, 5), </m:t>
                    </m:r>
                  </m:oMath>
                </a14:m>
                <a:r>
                  <a:rPr lang="en-US" altLang="ko-KR" b="1" dirty="0"/>
                  <a:t> V</a:t>
                </a:r>
                <a:r>
                  <a:rPr lang="en-US" altLang="ko-KR" dirty="0"/>
                  <a:t> = </a:t>
                </a:r>
              </a:p>
              <a:p>
                <a:pPr marL="0" indent="0">
                  <a:buNone/>
                </a:pPr>
                <a:endParaRPr lang="en-US" altLang="ko-KR" b="1" dirty="0"/>
              </a:p>
              <a:p>
                <a:pPr marL="0" indent="0">
                  <a:buNone/>
                </a:pPr>
                <a:endParaRPr lang="en-US" altLang="ko-KR" dirty="0"/>
              </a:p>
              <a:p>
                <a:endParaRPr lang="en-US" altLang="ko-KR" dirty="0"/>
              </a:p>
              <a:p>
                <a:endParaRPr kumimoji="1" lang="ko-KR" altLang="en-US" dirty="0"/>
              </a:p>
            </p:txBody>
          </p:sp>
        </mc:Choice>
        <mc:Fallback xmlns="">
          <p:sp>
            <p:nvSpPr>
              <p:cNvPr id="3" name="내용 개체 틀 2">
                <a:extLst>
                  <a:ext uri="{FF2B5EF4-FFF2-40B4-BE49-F238E27FC236}">
                    <a16:creationId xmlns:a16="http://schemas.microsoft.com/office/drawing/2014/main" id="{73CC7920-A0A9-8E46-87E1-82EB4DE0E7E6}"/>
                  </a:ext>
                </a:extLst>
              </p:cNvPr>
              <p:cNvSpPr>
                <a:spLocks noGrp="1" noRot="1" noChangeAspect="1" noMove="1" noResize="1" noEditPoints="1" noAdjustHandles="1" noChangeArrowheads="1" noChangeShapeType="1" noTextEdit="1"/>
              </p:cNvSpPr>
              <p:nvPr>
                <p:ph idx="1"/>
              </p:nvPr>
            </p:nvSpPr>
            <p:spPr>
              <a:blipFill>
                <a:blip r:embed="rId3"/>
                <a:stretch>
                  <a:fillRect l="-460" t="-70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6614AD5D-1DF6-DF46-BBA3-750AFCA5DCA9}"/>
              </a:ext>
            </a:extLst>
          </p:cNvPr>
          <p:cNvSpPr>
            <a:spLocks noGrp="1"/>
          </p:cNvSpPr>
          <p:nvPr>
            <p:ph type="sldNum" sz="quarter" idx="12"/>
          </p:nvPr>
        </p:nvSpPr>
        <p:spPr/>
        <p:txBody>
          <a:bodyPr/>
          <a:lstStyle/>
          <a:p>
            <a:fld id="{B81C3356-60A9-4391-B4BA-980644DD2ECD}" type="slidenum">
              <a:rPr lang="ko-KR" altLang="en-US" smtClean="0"/>
              <a:t>18</a:t>
            </a:fld>
            <a:endParaRPr lang="ko-KR" altLang="en-US" dirty="0"/>
          </a:p>
        </p:txBody>
      </p:sp>
      <p:pic>
        <p:nvPicPr>
          <p:cNvPr id="5" name="그림 4">
            <a:extLst>
              <a:ext uri="{FF2B5EF4-FFF2-40B4-BE49-F238E27FC236}">
                <a16:creationId xmlns:a16="http://schemas.microsoft.com/office/drawing/2014/main" id="{932767B5-1050-BE46-A010-7C6C27EAA593}"/>
              </a:ext>
            </a:extLst>
          </p:cNvPr>
          <p:cNvPicPr>
            <a:picLocks noChangeAspect="1"/>
          </p:cNvPicPr>
          <p:nvPr/>
        </p:nvPicPr>
        <p:blipFill>
          <a:blip r:embed="rId4"/>
          <a:stretch>
            <a:fillRect/>
          </a:stretch>
        </p:blipFill>
        <p:spPr>
          <a:xfrm>
            <a:off x="4128018" y="2928150"/>
            <a:ext cx="2235200" cy="1320800"/>
          </a:xfrm>
          <a:prstGeom prst="rect">
            <a:avLst/>
          </a:prstGeom>
        </p:spPr>
      </p:pic>
      <p:cxnSp>
        <p:nvCxnSpPr>
          <p:cNvPr id="8" name="직선 화살표 연결선 7">
            <a:extLst>
              <a:ext uri="{FF2B5EF4-FFF2-40B4-BE49-F238E27FC236}">
                <a16:creationId xmlns:a16="http://schemas.microsoft.com/office/drawing/2014/main" id="{0EBA7589-15D6-EA4C-ABD1-3DF52B8C89B9}"/>
              </a:ext>
            </a:extLst>
          </p:cNvPr>
          <p:cNvCxnSpPr>
            <a:cxnSpLocks/>
          </p:cNvCxnSpPr>
          <p:nvPr/>
        </p:nvCxnSpPr>
        <p:spPr bwMode="auto">
          <a:xfrm>
            <a:off x="10194223" y="3439349"/>
            <a:ext cx="1091783" cy="43907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9" name="직선 화살표 연결선 8">
            <a:extLst>
              <a:ext uri="{FF2B5EF4-FFF2-40B4-BE49-F238E27FC236}">
                <a16:creationId xmlns:a16="http://schemas.microsoft.com/office/drawing/2014/main" id="{5DE84E64-4E77-6D47-BB03-F6578FB96D9B}"/>
              </a:ext>
            </a:extLst>
          </p:cNvPr>
          <p:cNvCxnSpPr>
            <a:cxnSpLocks/>
          </p:cNvCxnSpPr>
          <p:nvPr/>
        </p:nvCxnSpPr>
        <p:spPr bwMode="auto">
          <a:xfrm flipV="1">
            <a:off x="10196720" y="2012785"/>
            <a:ext cx="0" cy="1426564"/>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17BB74-9FDD-384B-B6C1-03733C4ACAEA}"/>
                  </a:ext>
                </a:extLst>
              </p:cNvPr>
              <p:cNvSpPr txBox="1"/>
              <p:nvPr/>
            </p:nvSpPr>
            <p:spPr>
              <a:xfrm>
                <a:off x="11286006" y="3739927"/>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10" name="TextBox 9">
                <a:extLst>
                  <a:ext uri="{FF2B5EF4-FFF2-40B4-BE49-F238E27FC236}">
                    <a16:creationId xmlns:a16="http://schemas.microsoft.com/office/drawing/2014/main" id="{5017BB74-9FDD-384B-B6C1-03733C4ACAEA}"/>
                  </a:ext>
                </a:extLst>
              </p:cNvPr>
              <p:cNvSpPr txBox="1">
                <a:spLocks noRot="1" noChangeAspect="1" noMove="1" noResize="1" noEditPoints="1" noAdjustHandles="1" noChangeArrowheads="1" noChangeShapeType="1" noTextEdit="1"/>
              </p:cNvSpPr>
              <p:nvPr/>
            </p:nvSpPr>
            <p:spPr>
              <a:xfrm>
                <a:off x="11286006" y="3739927"/>
                <a:ext cx="269824" cy="276999"/>
              </a:xfrm>
              <a:prstGeom prst="rect">
                <a:avLst/>
              </a:prstGeom>
              <a:blipFill>
                <a:blip r:embed="rId5"/>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85072F-6F57-0F4E-96FF-FA99FFBFCC0C}"/>
                  </a:ext>
                </a:extLst>
              </p:cNvPr>
              <p:cNvSpPr txBox="1"/>
              <p:nvPr/>
            </p:nvSpPr>
            <p:spPr>
              <a:xfrm>
                <a:off x="10119273" y="1700808"/>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11" name="TextBox 10">
                <a:extLst>
                  <a:ext uri="{FF2B5EF4-FFF2-40B4-BE49-F238E27FC236}">
                    <a16:creationId xmlns:a16="http://schemas.microsoft.com/office/drawing/2014/main" id="{E385072F-6F57-0F4E-96FF-FA99FFBFCC0C}"/>
                  </a:ext>
                </a:extLst>
              </p:cNvPr>
              <p:cNvSpPr txBox="1">
                <a:spLocks noRot="1" noChangeAspect="1" noMove="1" noResize="1" noEditPoints="1" noAdjustHandles="1" noChangeArrowheads="1" noChangeShapeType="1" noTextEdit="1"/>
              </p:cNvSpPr>
              <p:nvPr/>
            </p:nvSpPr>
            <p:spPr>
              <a:xfrm>
                <a:off x="10119273" y="1700808"/>
                <a:ext cx="269824" cy="276999"/>
              </a:xfrm>
              <a:prstGeom prst="rect">
                <a:avLst/>
              </a:prstGeom>
              <a:blipFill>
                <a:blip r:embed="rId6"/>
                <a:stretch>
                  <a:fillRect l="-4545" r="-4545" b="-304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4D1FE9-AA96-944D-B3EF-9D92B02CAE74}"/>
                  </a:ext>
                </a:extLst>
              </p:cNvPr>
              <p:cNvSpPr txBox="1"/>
              <p:nvPr/>
            </p:nvSpPr>
            <p:spPr>
              <a:xfrm>
                <a:off x="6096000" y="4594610"/>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12" name="TextBox 11">
                <a:extLst>
                  <a:ext uri="{FF2B5EF4-FFF2-40B4-BE49-F238E27FC236}">
                    <a16:creationId xmlns:a16="http://schemas.microsoft.com/office/drawing/2014/main" id="{424D1FE9-AA96-944D-B3EF-9D92B02CAE74}"/>
                  </a:ext>
                </a:extLst>
              </p:cNvPr>
              <p:cNvSpPr txBox="1">
                <a:spLocks noRot="1" noChangeAspect="1" noMove="1" noResize="1" noEditPoints="1" noAdjustHandles="1" noChangeArrowheads="1" noChangeShapeType="1" noTextEdit="1"/>
              </p:cNvSpPr>
              <p:nvPr/>
            </p:nvSpPr>
            <p:spPr>
              <a:xfrm>
                <a:off x="6096000" y="4594610"/>
                <a:ext cx="269824" cy="276999"/>
              </a:xfrm>
              <a:prstGeom prst="rect">
                <a:avLst/>
              </a:prstGeom>
              <a:blipFill>
                <a:blip r:embed="rId7"/>
                <a:stretch>
                  <a:fillRect l="-27273" r="-2272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762685-7911-FD4B-8BE2-92F50BA38538}"/>
                  </a:ext>
                </a:extLst>
              </p:cNvPr>
              <p:cNvSpPr txBox="1"/>
              <p:nvPr/>
            </p:nvSpPr>
            <p:spPr>
              <a:xfrm>
                <a:off x="10278157" y="3100764"/>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16" name="TextBox 15">
                <a:extLst>
                  <a:ext uri="{FF2B5EF4-FFF2-40B4-BE49-F238E27FC236}">
                    <a16:creationId xmlns:a16="http://schemas.microsoft.com/office/drawing/2014/main" id="{44762685-7911-FD4B-8BE2-92F50BA38538}"/>
                  </a:ext>
                </a:extLst>
              </p:cNvPr>
              <p:cNvSpPr txBox="1">
                <a:spLocks noRot="1" noChangeAspect="1" noMove="1" noResize="1" noEditPoints="1" noAdjustHandles="1" noChangeArrowheads="1" noChangeShapeType="1" noTextEdit="1"/>
              </p:cNvSpPr>
              <p:nvPr/>
            </p:nvSpPr>
            <p:spPr>
              <a:xfrm>
                <a:off x="10278157" y="3100764"/>
                <a:ext cx="238848" cy="276999"/>
              </a:xfrm>
              <a:prstGeom prst="rect">
                <a:avLst/>
              </a:prstGeom>
              <a:blipFill>
                <a:blip r:embed="rId8"/>
                <a:stretch>
                  <a:fillRect l="-15000" r="-10000" b="-13636"/>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A6E141A0-EFCC-154E-A4E8-CC62C2EA0F46}"/>
              </a:ext>
            </a:extLst>
          </p:cNvPr>
          <p:cNvSpPr/>
          <p:nvPr/>
        </p:nvSpPr>
        <p:spPr bwMode="auto">
          <a:xfrm>
            <a:off x="8461154" y="3536646"/>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19" name="직선 화살표 연결선 18">
            <a:extLst>
              <a:ext uri="{FF2B5EF4-FFF2-40B4-BE49-F238E27FC236}">
                <a16:creationId xmlns:a16="http://schemas.microsoft.com/office/drawing/2014/main" id="{F977CB1B-010F-9147-A32E-73C4FD541DA9}"/>
              </a:ext>
            </a:extLst>
          </p:cNvPr>
          <p:cNvCxnSpPr>
            <a:cxnSpLocks/>
          </p:cNvCxnSpPr>
          <p:nvPr/>
        </p:nvCxnSpPr>
        <p:spPr bwMode="auto">
          <a:xfrm flipH="1">
            <a:off x="9538942" y="3435458"/>
            <a:ext cx="637700" cy="176282"/>
          </a:xfrm>
          <a:prstGeom prst="straightConnector1">
            <a:avLst/>
          </a:prstGeom>
          <a:noFill/>
          <a:ln w="9525" cap="flat" cmpd="sng" algn="ctr">
            <a:solidFill>
              <a:schemeClr val="bg1">
                <a:lumMod val="75000"/>
              </a:schemeClr>
            </a:solidFill>
            <a:prstDash val="solid"/>
            <a:round/>
            <a:headEnd type="none" w="med" len="med"/>
            <a:tailEnd type="non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0" name="타원 19">
            <a:extLst>
              <a:ext uri="{FF2B5EF4-FFF2-40B4-BE49-F238E27FC236}">
                <a16:creationId xmlns:a16="http://schemas.microsoft.com/office/drawing/2014/main" id="{27E75BB2-D1A2-5340-BAB2-E568E84F6586}"/>
              </a:ext>
            </a:extLst>
          </p:cNvPr>
          <p:cNvSpPr/>
          <p:nvPr/>
        </p:nvSpPr>
        <p:spPr bwMode="auto">
          <a:xfrm>
            <a:off x="10127586" y="3334419"/>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1" name="직선 화살표 연결선 20">
            <a:extLst>
              <a:ext uri="{FF2B5EF4-FFF2-40B4-BE49-F238E27FC236}">
                <a16:creationId xmlns:a16="http://schemas.microsoft.com/office/drawing/2014/main" id="{536E727D-4B82-3747-AD87-42AAC583AB2C}"/>
              </a:ext>
            </a:extLst>
          </p:cNvPr>
          <p:cNvCxnSpPr>
            <a:cxnSpLocks/>
          </p:cNvCxnSpPr>
          <p:nvPr/>
        </p:nvCxnSpPr>
        <p:spPr bwMode="auto">
          <a:xfrm flipH="1">
            <a:off x="6377483" y="3947468"/>
            <a:ext cx="2144874" cy="708159"/>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grpSp>
        <p:nvGrpSpPr>
          <p:cNvPr id="26" name="그룹 25">
            <a:extLst>
              <a:ext uri="{FF2B5EF4-FFF2-40B4-BE49-F238E27FC236}">
                <a16:creationId xmlns:a16="http://schemas.microsoft.com/office/drawing/2014/main" id="{A3A82711-67CD-3C4F-B202-108B7B3D1F12}"/>
              </a:ext>
            </a:extLst>
          </p:cNvPr>
          <p:cNvGrpSpPr/>
          <p:nvPr/>
        </p:nvGrpSpPr>
        <p:grpSpPr>
          <a:xfrm rot="21420392">
            <a:off x="7652642" y="3620278"/>
            <a:ext cx="1474829" cy="1318401"/>
            <a:chOff x="6989899" y="5127006"/>
            <a:chExt cx="1474829" cy="1318401"/>
          </a:xfrm>
        </p:grpSpPr>
        <p:cxnSp>
          <p:nvCxnSpPr>
            <p:cNvPr id="6" name="직선 화살표 연결선 5">
              <a:extLst>
                <a:ext uri="{FF2B5EF4-FFF2-40B4-BE49-F238E27FC236}">
                  <a16:creationId xmlns:a16="http://schemas.microsoft.com/office/drawing/2014/main" id="{6BEB7D1F-6EE6-8848-ACDA-8FB9625A77DC}"/>
                </a:ext>
              </a:extLst>
            </p:cNvPr>
            <p:cNvCxnSpPr>
              <a:cxnSpLocks/>
            </p:cNvCxnSpPr>
            <p:nvPr/>
          </p:nvCxnSpPr>
          <p:spPr bwMode="auto">
            <a:xfrm>
              <a:off x="7268199" y="6127028"/>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7" name="직선 화살표 연결선 6">
              <a:extLst>
                <a:ext uri="{FF2B5EF4-FFF2-40B4-BE49-F238E27FC236}">
                  <a16:creationId xmlns:a16="http://schemas.microsoft.com/office/drawing/2014/main" id="{9D53FCD8-109A-8946-93B8-AC1B81FD027A}"/>
                </a:ext>
              </a:extLst>
            </p:cNvPr>
            <p:cNvCxnSpPr>
              <a:cxnSpLocks/>
            </p:cNvCxnSpPr>
            <p:nvPr/>
          </p:nvCxnSpPr>
          <p:spPr bwMode="auto">
            <a:xfrm flipV="1">
              <a:off x="7268199" y="5402820"/>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4690E19-8A89-8B4B-8DF3-D3E5A68FD03D}"/>
                    </a:ext>
                  </a:extLst>
                </p:cNvPr>
                <p:cNvSpPr txBox="1"/>
                <p:nvPr/>
              </p:nvSpPr>
              <p:spPr>
                <a:xfrm>
                  <a:off x="7957790" y="6168408"/>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13" name="TextBox 12">
                  <a:extLst>
                    <a:ext uri="{FF2B5EF4-FFF2-40B4-BE49-F238E27FC236}">
                      <a16:creationId xmlns:a16="http://schemas.microsoft.com/office/drawing/2014/main" id="{44690E19-8A89-8B4B-8DF3-D3E5A68FD03D}"/>
                    </a:ext>
                  </a:extLst>
                </p:cNvPr>
                <p:cNvSpPr txBox="1">
                  <a:spLocks noRot="1" noChangeAspect="1" noMove="1" noResize="1" noEditPoints="1" noAdjustHandles="1" noChangeArrowheads="1" noChangeShapeType="1" noTextEdit="1"/>
                </p:cNvSpPr>
                <p:nvPr/>
              </p:nvSpPr>
              <p:spPr>
                <a:xfrm>
                  <a:off x="7957790" y="6168408"/>
                  <a:ext cx="240450" cy="276999"/>
                </a:xfrm>
                <a:prstGeom prst="rect">
                  <a:avLst/>
                </a:prstGeom>
                <a:blipFill>
                  <a:blip r:embed="rId9"/>
                  <a:stretch>
                    <a:fillRect l="-15000" r="-15000"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B7D39C-8A97-2F46-95CE-935E08158C0A}"/>
                    </a:ext>
                  </a:extLst>
                </p:cNvPr>
                <p:cNvSpPr txBox="1"/>
                <p:nvPr/>
              </p:nvSpPr>
              <p:spPr>
                <a:xfrm>
                  <a:off x="7174054" y="5127006"/>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14" name="TextBox 13">
                  <a:extLst>
                    <a:ext uri="{FF2B5EF4-FFF2-40B4-BE49-F238E27FC236}">
                      <a16:creationId xmlns:a16="http://schemas.microsoft.com/office/drawing/2014/main" id="{B5B7D39C-8A97-2F46-95CE-935E08158C0A}"/>
                    </a:ext>
                  </a:extLst>
                </p:cNvPr>
                <p:cNvSpPr txBox="1">
                  <a:spLocks noRot="1" noChangeAspect="1" noMove="1" noResize="1" noEditPoints="1" noAdjustHandles="1" noChangeArrowheads="1" noChangeShapeType="1" noTextEdit="1"/>
                </p:cNvSpPr>
                <p:nvPr/>
              </p:nvSpPr>
              <p:spPr>
                <a:xfrm>
                  <a:off x="7174054" y="5127006"/>
                  <a:ext cx="230832" cy="276999"/>
                </a:xfrm>
                <a:prstGeom prst="rect">
                  <a:avLst/>
                </a:prstGeom>
                <a:blipFill>
                  <a:blip r:embed="rId10"/>
                  <a:stretch>
                    <a:fillRect l="-15000" r="-10000"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96B5F4-7D92-7A49-A6F7-B305774C097D}"/>
                    </a:ext>
                  </a:extLst>
                </p:cNvPr>
                <p:cNvSpPr txBox="1"/>
                <p:nvPr/>
              </p:nvSpPr>
              <p:spPr>
                <a:xfrm>
                  <a:off x="6989899" y="5946373"/>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15" name="TextBox 14">
                  <a:extLst>
                    <a:ext uri="{FF2B5EF4-FFF2-40B4-BE49-F238E27FC236}">
                      <a16:creationId xmlns:a16="http://schemas.microsoft.com/office/drawing/2014/main" id="{AD96B5F4-7D92-7A49-A6F7-B305774C097D}"/>
                    </a:ext>
                  </a:extLst>
                </p:cNvPr>
                <p:cNvSpPr txBox="1">
                  <a:spLocks noRot="1" noChangeAspect="1" noMove="1" noResize="1" noEditPoints="1" noAdjustHandles="1" noChangeArrowheads="1" noChangeShapeType="1" noTextEdit="1"/>
                </p:cNvSpPr>
                <p:nvPr/>
              </p:nvSpPr>
              <p:spPr>
                <a:xfrm>
                  <a:off x="6989899" y="5946373"/>
                  <a:ext cx="240450" cy="276999"/>
                </a:xfrm>
                <a:prstGeom prst="rect">
                  <a:avLst/>
                </a:prstGeom>
                <a:blipFill>
                  <a:blip r:embed="rId11"/>
                  <a:stretch>
                    <a:fillRect l="-9524" r="-14286"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194CFA-9CB7-634A-8439-AABC9699FD73}"/>
                    </a:ext>
                  </a:extLst>
                </p:cNvPr>
                <p:cNvSpPr txBox="1"/>
                <p:nvPr/>
              </p:nvSpPr>
              <p:spPr>
                <a:xfrm>
                  <a:off x="7579215" y="5647832"/>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18" name="TextBox 17">
                  <a:extLst>
                    <a:ext uri="{FF2B5EF4-FFF2-40B4-BE49-F238E27FC236}">
                      <a16:creationId xmlns:a16="http://schemas.microsoft.com/office/drawing/2014/main" id="{8C194CFA-9CB7-634A-8439-AABC9699FD73}"/>
                    </a:ext>
                  </a:extLst>
                </p:cNvPr>
                <p:cNvSpPr txBox="1">
                  <a:spLocks noRot="1" noChangeAspect="1" noMove="1" noResize="1" noEditPoints="1" noAdjustHandles="1" noChangeArrowheads="1" noChangeShapeType="1" noTextEdit="1"/>
                </p:cNvSpPr>
                <p:nvPr/>
              </p:nvSpPr>
              <p:spPr>
                <a:xfrm>
                  <a:off x="7579215" y="5647832"/>
                  <a:ext cx="242054" cy="276999"/>
                </a:xfrm>
                <a:prstGeom prst="rect">
                  <a:avLst/>
                </a:prstGeom>
                <a:blipFill>
                  <a:blip r:embed="rId12"/>
                  <a:stretch>
                    <a:fillRect l="-15000" r="-15000" b="-869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CFA8C110-A98B-4242-B8B6-450162ECB7A2}"/>
                </a:ext>
              </a:extLst>
            </p:cNvPr>
            <p:cNvCxnSpPr>
              <a:cxnSpLocks/>
            </p:cNvCxnSpPr>
            <p:nvPr/>
          </p:nvCxnSpPr>
          <p:spPr bwMode="auto">
            <a:xfrm rot="179608" flipV="1">
              <a:off x="7282352" y="5531369"/>
              <a:ext cx="1182376" cy="62502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3" name="타원 22">
              <a:extLst>
                <a:ext uri="{FF2B5EF4-FFF2-40B4-BE49-F238E27FC236}">
                  <a16:creationId xmlns:a16="http://schemas.microsoft.com/office/drawing/2014/main" id="{1F849F4B-1949-F743-99EE-89BE91EA637F}"/>
                </a:ext>
              </a:extLst>
            </p:cNvPr>
            <p:cNvSpPr/>
            <p:nvPr/>
          </p:nvSpPr>
          <p:spPr bwMode="auto">
            <a:xfrm>
              <a:off x="7224886" y="6036323"/>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grpSp>
      <p:cxnSp>
        <p:nvCxnSpPr>
          <p:cNvPr id="29" name="직선 화살표 연결선 28">
            <a:extLst>
              <a:ext uri="{FF2B5EF4-FFF2-40B4-BE49-F238E27FC236}">
                <a16:creationId xmlns:a16="http://schemas.microsoft.com/office/drawing/2014/main" id="{2292C904-1317-FB4D-926D-2316815C4577}"/>
              </a:ext>
            </a:extLst>
          </p:cNvPr>
          <p:cNvCxnSpPr>
            <a:cxnSpLocks/>
            <a:endCxn id="20" idx="3"/>
          </p:cNvCxnSpPr>
          <p:nvPr/>
        </p:nvCxnSpPr>
        <p:spPr bwMode="auto">
          <a:xfrm flipV="1">
            <a:off x="9808766" y="3488059"/>
            <a:ext cx="345180" cy="19233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9542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64D8BA-489C-8A4C-AB98-A93C893F0093}"/>
              </a:ext>
            </a:extLst>
          </p:cNvPr>
          <p:cNvSpPr>
            <a:spLocks noGrp="1"/>
          </p:cNvSpPr>
          <p:nvPr>
            <p:ph type="title"/>
          </p:nvPr>
        </p:nvSpPr>
        <p:spPr/>
        <p:txBody>
          <a:bodyPr/>
          <a:lstStyle/>
          <a:p>
            <a:r>
              <a:rPr kumimoji="1" lang="en-US" altLang="ko-KR" dirty="0" err="1"/>
              <a:t>LookAt</a:t>
            </a:r>
            <a:r>
              <a:rPr kumimoji="1" lang="en-US" altLang="ko-KR" dirty="0"/>
              <a:t> by mat4.lookAt</a:t>
            </a:r>
            <a:endParaRPr kumimoji="1" lang="ko-KR" altLang="en-US" dirty="0"/>
          </a:p>
        </p:txBody>
      </p:sp>
      <p:sp>
        <p:nvSpPr>
          <p:cNvPr id="4" name="슬라이드 번호 개체 틀 3">
            <a:extLst>
              <a:ext uri="{FF2B5EF4-FFF2-40B4-BE49-F238E27FC236}">
                <a16:creationId xmlns:a16="http://schemas.microsoft.com/office/drawing/2014/main" id="{CF0E0302-EDC1-D249-9BB6-34E028A15255}"/>
              </a:ext>
            </a:extLst>
          </p:cNvPr>
          <p:cNvSpPr>
            <a:spLocks noGrp="1"/>
          </p:cNvSpPr>
          <p:nvPr>
            <p:ph type="sldNum" sz="quarter" idx="12"/>
          </p:nvPr>
        </p:nvSpPr>
        <p:spPr/>
        <p:txBody>
          <a:bodyPr/>
          <a:lstStyle/>
          <a:p>
            <a:r>
              <a:rPr lang="en-US" altLang="ko-KR"/>
              <a:t>19</a:t>
            </a:r>
            <a:endParaRPr lang="ko-KR" altLang="en-US" dirty="0"/>
          </a:p>
        </p:txBody>
      </p:sp>
      <p:sp>
        <p:nvSpPr>
          <p:cNvPr id="7" name="TextBox 6">
            <a:extLst>
              <a:ext uri="{FF2B5EF4-FFF2-40B4-BE49-F238E27FC236}">
                <a16:creationId xmlns:a16="http://schemas.microsoft.com/office/drawing/2014/main" id="{FB8DFAA1-2EF3-D291-463B-8B0B20F2FB5B}"/>
              </a:ext>
            </a:extLst>
          </p:cNvPr>
          <p:cNvSpPr txBox="1"/>
          <p:nvPr/>
        </p:nvSpPr>
        <p:spPr>
          <a:xfrm>
            <a:off x="695400" y="1268760"/>
            <a:ext cx="10729192" cy="1754326"/>
          </a:xfrm>
          <a:prstGeom prst="rect">
            <a:avLst/>
          </a:prstGeom>
          <a:noFill/>
          <a:ln>
            <a:solidFill>
              <a:schemeClr val="bg1">
                <a:lumMod val="75000"/>
              </a:schemeClr>
            </a:solidFill>
          </a:ln>
        </p:spPr>
        <p:txBody>
          <a:bodyPr wrap="square">
            <a:spAutoFit/>
          </a:bodyPr>
          <a:lstStyle/>
          <a:p>
            <a:r>
              <a:rPr lang="en-US" altLang="ko-KR" b="1" dirty="0">
                <a:solidFill>
                  <a:srgbClr val="9B2393"/>
                </a:solidFill>
                <a:effectLst/>
                <a:latin typeface="Menlo" panose="020B0609030804020204" pitchFamily="49" charset="0"/>
              </a:rPr>
              <a:t>let</a:t>
            </a:r>
            <a:r>
              <a:rPr lang="en-US" altLang="ko-KR" dirty="0">
                <a:solidFill>
                  <a:srgbClr val="000000"/>
                </a:solidFill>
                <a:effectLst/>
                <a:latin typeface="Menlo" panose="020B0609030804020204" pitchFamily="49" charset="0"/>
              </a:rPr>
              <a:t> </a:t>
            </a:r>
            <a:r>
              <a:rPr lang="en-US" altLang="ko-KR" dirty="0" err="1">
                <a:solidFill>
                  <a:srgbClr val="000000"/>
                </a:solidFill>
                <a:effectLst/>
                <a:latin typeface="Menlo" panose="020B0609030804020204" pitchFamily="49" charset="0"/>
              </a:rPr>
              <a:t>viewMatrix</a:t>
            </a:r>
            <a:r>
              <a:rPr lang="en-US" altLang="ko-KR" dirty="0">
                <a:solidFill>
                  <a:srgbClr val="000000"/>
                </a:solidFill>
                <a:effectLst/>
                <a:latin typeface="Menlo" panose="020B0609030804020204" pitchFamily="49" charset="0"/>
              </a:rPr>
              <a:t> = mat4.create();</a:t>
            </a:r>
          </a:p>
          <a:p>
            <a:endParaRPr lang="en-US" altLang="ko-KR" dirty="0">
              <a:solidFill>
                <a:srgbClr val="000000"/>
              </a:solidFill>
              <a:latin typeface="Menlo" panose="020B0609030804020204" pitchFamily="49" charset="0"/>
            </a:endParaRPr>
          </a:p>
          <a:p>
            <a:r>
              <a:rPr lang="en-US" altLang="ko-KR" dirty="0">
                <a:solidFill>
                  <a:srgbClr val="000000"/>
                </a:solidFill>
                <a:effectLst/>
                <a:latin typeface="Menlo" panose="020B0609030804020204" pitchFamily="49" charset="0"/>
              </a:rPr>
              <a:t>...</a:t>
            </a:r>
          </a:p>
          <a:p>
            <a:endParaRPr lang="en-US" altLang="ko-KR" dirty="0">
              <a:solidFill>
                <a:srgbClr val="000000"/>
              </a:solidFill>
              <a:latin typeface="Menlo" panose="020B0609030804020204" pitchFamily="49" charset="0"/>
            </a:endParaRPr>
          </a:p>
          <a:p>
            <a:r>
              <a:rPr lang="en-US" altLang="ko-KR" dirty="0">
                <a:solidFill>
                  <a:srgbClr val="000000"/>
                </a:solidFill>
                <a:effectLst/>
                <a:latin typeface="Menlo" panose="020B0609030804020204" pitchFamily="49" charset="0"/>
              </a:rPr>
              <a:t>mat4.lookAt(</a:t>
            </a:r>
            <a:r>
              <a:rPr lang="en-US" altLang="ko-KR" dirty="0" err="1">
                <a:solidFill>
                  <a:srgbClr val="000000"/>
                </a:solidFill>
                <a:effectLst/>
                <a:latin typeface="Menlo" panose="020B0609030804020204" pitchFamily="49" charset="0"/>
              </a:rPr>
              <a:t>viewMatrix</a:t>
            </a:r>
            <a:r>
              <a:rPr lang="en-US" altLang="ko-KR" dirty="0">
                <a:solidFill>
                  <a:srgbClr val="000000"/>
                </a:solidFill>
                <a:effectLst/>
                <a:latin typeface="Menlo" panose="020B0609030804020204" pitchFamily="49" charset="0"/>
              </a:rPr>
              <a:t>, COP, Target, Up);</a:t>
            </a:r>
            <a:endParaRPr lang="en-US" altLang="ko-KR" dirty="0">
              <a:solidFill>
                <a:srgbClr val="000000"/>
              </a:solidFill>
              <a:latin typeface="Menlo" panose="020B0609030804020204" pitchFamily="49" charset="0"/>
            </a:endParaRPr>
          </a:p>
          <a:p>
            <a:endParaRPr lang="en-US" altLang="ko-KR" dirty="0">
              <a:solidFill>
                <a:srgbClr val="000000"/>
              </a:solidFill>
              <a:effectLst/>
              <a:latin typeface="Menlo" panose="020B0609030804020204" pitchFamily="49" charset="0"/>
            </a:endParaRPr>
          </a:p>
        </p:txBody>
      </p:sp>
    </p:spTree>
    <p:custDataLst>
      <p:tags r:id="rId1"/>
    </p:custDataLst>
    <p:extLst>
      <p:ext uri="{BB962C8B-B14F-4D97-AF65-F5344CB8AC3E}">
        <p14:creationId xmlns:p14="http://schemas.microsoft.com/office/powerpoint/2010/main" val="157357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1ECF74-C7E8-D249-8B43-196627262E2D}"/>
              </a:ext>
            </a:extLst>
          </p:cNvPr>
          <p:cNvSpPr>
            <a:spLocks noGrp="1"/>
          </p:cNvSpPr>
          <p:nvPr>
            <p:ph type="title"/>
          </p:nvPr>
        </p:nvSpPr>
        <p:spPr/>
        <p:txBody>
          <a:bodyPr/>
          <a:lstStyle/>
          <a:p>
            <a:r>
              <a:rPr kumimoji="1" lang="en-US" altLang="ko-KR" dirty="0"/>
              <a:t>Space So Far</a:t>
            </a:r>
            <a:endParaRPr kumimoji="1" lang="ko-KR" altLang="en-US" dirty="0"/>
          </a:p>
        </p:txBody>
      </p:sp>
      <p:sp>
        <p:nvSpPr>
          <p:cNvPr id="3" name="내용 개체 틀 2">
            <a:extLst>
              <a:ext uri="{FF2B5EF4-FFF2-40B4-BE49-F238E27FC236}">
                <a16:creationId xmlns:a16="http://schemas.microsoft.com/office/drawing/2014/main" id="{FFF7B061-324F-9046-B240-1B4805B9EC51}"/>
              </a:ext>
            </a:extLst>
          </p:cNvPr>
          <p:cNvSpPr>
            <a:spLocks noGrp="1"/>
          </p:cNvSpPr>
          <p:nvPr>
            <p:ph idx="1"/>
          </p:nvPr>
        </p:nvSpPr>
        <p:spPr>
          <a:xfrm>
            <a:off x="250370" y="1196752"/>
            <a:ext cx="11504308" cy="4608512"/>
          </a:xfrm>
        </p:spPr>
        <p:txBody>
          <a:bodyPr/>
          <a:lstStyle/>
          <a:p>
            <a:r>
              <a:rPr lang="en" altLang="ko-KR" sz="2400" dirty="0"/>
              <a:t>We have used normalized device coordinates (NDC), so far. </a:t>
            </a:r>
          </a:p>
          <a:p>
            <a:pPr lvl="1"/>
            <a:r>
              <a:rPr lang="en" altLang="ko-KR" sz="2400" dirty="0"/>
              <a:t>x, y and z coordinates of each vertex should be between -1.0 and 1.0.</a:t>
            </a:r>
          </a:p>
          <a:p>
            <a:pPr lvl="1"/>
            <a:r>
              <a:rPr kumimoji="1" lang="en" altLang="ko-KR" sz="2400" dirty="0"/>
              <a:t>If not, invisible.</a:t>
            </a:r>
          </a:p>
        </p:txBody>
      </p:sp>
      <p:sp>
        <p:nvSpPr>
          <p:cNvPr id="4" name="슬라이드 번호 개체 틀 3">
            <a:extLst>
              <a:ext uri="{FF2B5EF4-FFF2-40B4-BE49-F238E27FC236}">
                <a16:creationId xmlns:a16="http://schemas.microsoft.com/office/drawing/2014/main" id="{DE84A317-7CA6-EB48-9213-0342B6DECBF4}"/>
              </a:ext>
            </a:extLst>
          </p:cNvPr>
          <p:cNvSpPr>
            <a:spLocks noGrp="1"/>
          </p:cNvSpPr>
          <p:nvPr>
            <p:ph type="sldNum" sz="quarter" idx="12"/>
          </p:nvPr>
        </p:nvSpPr>
        <p:spPr/>
        <p:txBody>
          <a:bodyPr/>
          <a:lstStyle/>
          <a:p>
            <a:fld id="{B81C3356-60A9-4391-B4BA-980644DD2ECD}" type="slidenum">
              <a:rPr lang="ko-KR" altLang="en-US" smtClean="0"/>
              <a:t>2</a:t>
            </a:fld>
            <a:endParaRPr lang="ko-KR" altLang="en-US" dirty="0"/>
          </a:p>
        </p:txBody>
      </p:sp>
      <p:grpSp>
        <p:nvGrpSpPr>
          <p:cNvPr id="5" name="그룹 4">
            <a:extLst>
              <a:ext uri="{FF2B5EF4-FFF2-40B4-BE49-F238E27FC236}">
                <a16:creationId xmlns:a16="http://schemas.microsoft.com/office/drawing/2014/main" id="{CE6F4D8C-7CB8-301D-895F-5C620013990D}"/>
              </a:ext>
            </a:extLst>
          </p:cNvPr>
          <p:cNvGrpSpPr/>
          <p:nvPr/>
        </p:nvGrpSpPr>
        <p:grpSpPr>
          <a:xfrm>
            <a:off x="4079776" y="2346598"/>
            <a:ext cx="3384376" cy="3386658"/>
            <a:chOff x="5663952" y="2659186"/>
            <a:chExt cx="3384376" cy="3386658"/>
          </a:xfrm>
        </p:grpSpPr>
        <p:cxnSp>
          <p:nvCxnSpPr>
            <p:cNvPr id="6" name="직선 화살표 연결선 5">
              <a:extLst>
                <a:ext uri="{FF2B5EF4-FFF2-40B4-BE49-F238E27FC236}">
                  <a16:creationId xmlns:a16="http://schemas.microsoft.com/office/drawing/2014/main" id="{BA8A0933-5421-54CF-23CF-62E36FF990D8}"/>
                </a:ext>
              </a:extLst>
            </p:cNvPr>
            <p:cNvCxnSpPr/>
            <p:nvPr/>
          </p:nvCxnSpPr>
          <p:spPr>
            <a:xfrm>
              <a:off x="5663952" y="4389660"/>
              <a:ext cx="338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42131B74-0703-C095-6C85-BCFC2CF9AD18}"/>
                </a:ext>
              </a:extLst>
            </p:cNvPr>
            <p:cNvSpPr/>
            <p:nvPr/>
          </p:nvSpPr>
          <p:spPr>
            <a:xfrm>
              <a:off x="6690066" y="3813596"/>
              <a:ext cx="1188131" cy="1152128"/>
            </a:xfrm>
            <a:prstGeom prst="rect">
              <a:avLst/>
            </a:prstGeom>
            <a:ln>
              <a:solidFill>
                <a:schemeClr val="bg1">
                  <a:lumMod val="75000"/>
                </a:schemeClr>
              </a:solidFill>
              <a:prstDash val="dash"/>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8" name="직선 화살표 연결선 7">
              <a:extLst>
                <a:ext uri="{FF2B5EF4-FFF2-40B4-BE49-F238E27FC236}">
                  <a16:creationId xmlns:a16="http://schemas.microsoft.com/office/drawing/2014/main" id="{2B64F731-1FC6-D94F-8EA9-E12CAC492D26}"/>
                </a:ext>
              </a:extLst>
            </p:cNvPr>
            <p:cNvCxnSpPr>
              <a:cxnSpLocks/>
            </p:cNvCxnSpPr>
            <p:nvPr/>
          </p:nvCxnSpPr>
          <p:spPr>
            <a:xfrm flipV="1">
              <a:off x="7284132" y="2659186"/>
              <a:ext cx="0" cy="338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F44896BC-17D5-FE42-A09E-7D7DE7FADDE5}"/>
                </a:ext>
              </a:extLst>
            </p:cNvPr>
            <p:cNvSpPr>
              <a:spLocks noChangeAspect="1"/>
            </p:cNvSpPr>
            <p:nvPr/>
          </p:nvSpPr>
          <p:spPr>
            <a:xfrm rot="2433221">
              <a:off x="7038621" y="4037572"/>
              <a:ext cx="498949" cy="180000"/>
            </a:xfrm>
            <a:prstGeom prst="rect">
              <a:avLst/>
            </a:prstGeom>
            <a:solidFill>
              <a:srgbClr val="92D05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타원 9">
              <a:extLst>
                <a:ext uri="{FF2B5EF4-FFF2-40B4-BE49-F238E27FC236}">
                  <a16:creationId xmlns:a16="http://schemas.microsoft.com/office/drawing/2014/main" id="{AC3E139D-D113-557B-5A7F-42BB32C30044}"/>
                </a:ext>
              </a:extLst>
            </p:cNvPr>
            <p:cNvSpPr>
              <a:spLocks noChangeAspect="1"/>
            </p:cNvSpPr>
            <p:nvPr/>
          </p:nvSpPr>
          <p:spPr>
            <a:xfrm>
              <a:off x="7671182" y="4783356"/>
              <a:ext cx="427749" cy="427749"/>
            </a:xfrm>
            <a:prstGeom prst="ellipse">
              <a:avLst/>
            </a:prstGeom>
            <a:solidFill>
              <a:srgbClr val="FFC00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원형 10">
              <a:extLst>
                <a:ext uri="{FF2B5EF4-FFF2-40B4-BE49-F238E27FC236}">
                  <a16:creationId xmlns:a16="http://schemas.microsoft.com/office/drawing/2014/main" id="{0F0CF086-8A42-33AA-2144-B4E3AA2DAF0A}"/>
                </a:ext>
              </a:extLst>
            </p:cNvPr>
            <p:cNvSpPr>
              <a:spLocks noChangeAspect="1"/>
            </p:cNvSpPr>
            <p:nvPr/>
          </p:nvSpPr>
          <p:spPr>
            <a:xfrm rot="16200000">
              <a:off x="7671182" y="4781566"/>
              <a:ext cx="429539" cy="429539"/>
            </a:xfrm>
            <a:prstGeom prst="pie">
              <a:avLst/>
            </a:prstGeom>
            <a:solidFill>
              <a:schemeClr val="bg1"/>
            </a:solidFill>
            <a:ln>
              <a:solidFill>
                <a:schemeClr val="bg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2" name="TextBox 11">
              <a:extLst>
                <a:ext uri="{FF2B5EF4-FFF2-40B4-BE49-F238E27FC236}">
                  <a16:creationId xmlns:a16="http://schemas.microsoft.com/office/drawing/2014/main" id="{6E71A173-E2A1-9318-1C6A-2C56E9BF77E4}"/>
                </a:ext>
              </a:extLst>
            </p:cNvPr>
            <p:cNvSpPr txBox="1"/>
            <p:nvPr/>
          </p:nvSpPr>
          <p:spPr>
            <a:xfrm>
              <a:off x="78992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3" name="TextBox 12">
              <a:extLst>
                <a:ext uri="{FF2B5EF4-FFF2-40B4-BE49-F238E27FC236}">
                  <a16:creationId xmlns:a16="http://schemas.microsoft.com/office/drawing/2014/main" id="{0704DDB0-A829-85EB-3323-C3945597D472}"/>
                </a:ext>
              </a:extLst>
            </p:cNvPr>
            <p:cNvSpPr txBox="1"/>
            <p:nvPr/>
          </p:nvSpPr>
          <p:spPr>
            <a:xfrm>
              <a:off x="7032104" y="3466944"/>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4" name="TextBox 13">
              <a:extLst>
                <a:ext uri="{FF2B5EF4-FFF2-40B4-BE49-F238E27FC236}">
                  <a16:creationId xmlns:a16="http://schemas.microsoft.com/office/drawing/2014/main" id="{AEFF7BDC-3928-E24C-6F4D-6F5DD0F69B97}"/>
                </a:ext>
              </a:extLst>
            </p:cNvPr>
            <p:cNvSpPr txBox="1"/>
            <p:nvPr/>
          </p:nvSpPr>
          <p:spPr>
            <a:xfrm>
              <a:off x="63120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5" name="TextBox 14">
              <a:extLst>
                <a:ext uri="{FF2B5EF4-FFF2-40B4-BE49-F238E27FC236}">
                  <a16:creationId xmlns:a16="http://schemas.microsoft.com/office/drawing/2014/main" id="{0CDF9B5D-6494-62CA-3EFE-57350CC23AC1}"/>
                </a:ext>
              </a:extLst>
            </p:cNvPr>
            <p:cNvSpPr txBox="1"/>
            <p:nvPr/>
          </p:nvSpPr>
          <p:spPr>
            <a:xfrm>
              <a:off x="6960105" y="4931876"/>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6" name="TextBox 15">
              <a:extLst>
                <a:ext uri="{FF2B5EF4-FFF2-40B4-BE49-F238E27FC236}">
                  <a16:creationId xmlns:a16="http://schemas.microsoft.com/office/drawing/2014/main" id="{FC3A4993-83D0-D22B-63B8-6244684BB693}"/>
                </a:ext>
              </a:extLst>
            </p:cNvPr>
            <p:cNvSpPr txBox="1"/>
            <p:nvPr/>
          </p:nvSpPr>
          <p:spPr>
            <a:xfrm>
              <a:off x="7671182" y="3466944"/>
              <a:ext cx="619080" cy="338554"/>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NDC</a:t>
              </a:r>
              <a:endParaRPr kumimoji="1" lang="ko-KR" altLang="en-US" sz="1600" dirty="0">
                <a:solidFill>
                  <a:schemeClr val="tx1">
                    <a:lumMod val="65000"/>
                    <a:lumOff val="35000"/>
                  </a:schemeClr>
                </a:solidFill>
              </a:endParaRPr>
            </a:p>
          </p:txBody>
        </p:sp>
      </p:grpSp>
    </p:spTree>
    <p:extLst>
      <p:ext uri="{BB962C8B-B14F-4D97-AF65-F5344CB8AC3E}">
        <p14:creationId xmlns:p14="http://schemas.microsoft.com/office/powerpoint/2010/main" val="156126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1161437"/>
            <a:ext cx="10363200" cy="1470025"/>
          </a:xfrm>
        </p:spPr>
        <p:txBody>
          <a:bodyPr/>
          <a:lstStyle/>
          <a:p>
            <a:r>
              <a:rPr kumimoji="1" lang="en-US" altLang="ko-KR" dirty="0"/>
              <a:t>Program 10_CameraCircle</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4294967295"/>
          </p:nvPr>
        </p:nvSpPr>
        <p:spPr>
          <a:xfrm>
            <a:off x="11674475" y="6396038"/>
            <a:ext cx="517525" cy="323850"/>
          </a:xfrm>
        </p:spPr>
        <p:txBody>
          <a:bodyPr/>
          <a:lstStyle/>
          <a:p>
            <a:fld id="{B81C3356-60A9-4391-B4BA-980644DD2ECD}" type="slidenum">
              <a:rPr lang="ko-KR" altLang="en-US" smtClean="0"/>
              <a:t>20</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4596695" y="2984891"/>
            <a:ext cx="6588409" cy="1569660"/>
          </a:xfrm>
          <a:prstGeom prst="rect">
            <a:avLst/>
          </a:prstGeom>
          <a:noFill/>
        </p:spPr>
        <p:txBody>
          <a:bodyPr wrap="square" rtlCol="0">
            <a:spAutoFit/>
          </a:bodyPr>
          <a:lstStyle/>
          <a:p>
            <a:pPr marL="285750" indent="-285750">
              <a:buFont typeface="Arial" panose="020B0604020202020204" pitchFamily="34" charset="0"/>
              <a:buChar char="•"/>
            </a:pP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Move the camera along a circular track</a:t>
            </a:r>
          </a:p>
          <a:p>
            <a:pPr marL="285750" indent="-285750">
              <a:buFont typeface="Arial" panose="020B0604020202020204" pitchFamily="34" charset="0"/>
              <a:buChar char="•"/>
            </a:pP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The camera always looks at the origin (center of the cube)</a:t>
            </a:r>
          </a:p>
          <a:p>
            <a:pPr marL="285750" indent="-285750">
              <a:buFont typeface="Arial" panose="020B0604020202020204" pitchFamily="34" charset="0"/>
              <a:buChar char="•"/>
            </a:pP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Using mat4.lookAt(...)</a:t>
            </a:r>
          </a:p>
        </p:txBody>
      </p:sp>
      <p:pic>
        <p:nvPicPr>
          <p:cNvPr id="3" name="그림 2">
            <a:extLst>
              <a:ext uri="{FF2B5EF4-FFF2-40B4-BE49-F238E27FC236}">
                <a16:creationId xmlns:a16="http://schemas.microsoft.com/office/drawing/2014/main" id="{8E88208D-CBD1-0286-7A29-7D150B9FF4CF}"/>
              </a:ext>
            </a:extLst>
          </p:cNvPr>
          <p:cNvPicPr>
            <a:picLocks noChangeAspect="1"/>
          </p:cNvPicPr>
          <p:nvPr/>
        </p:nvPicPr>
        <p:blipFill>
          <a:blip r:embed="rId3"/>
          <a:stretch>
            <a:fillRect/>
          </a:stretch>
        </p:blipFill>
        <p:spPr>
          <a:xfrm>
            <a:off x="1325973" y="2631462"/>
            <a:ext cx="3270722" cy="3284984"/>
          </a:xfrm>
          <a:prstGeom prst="rect">
            <a:avLst/>
          </a:prstGeom>
        </p:spPr>
      </p:pic>
    </p:spTree>
    <p:extLst>
      <p:ext uri="{BB962C8B-B14F-4D97-AF65-F5344CB8AC3E}">
        <p14:creationId xmlns:p14="http://schemas.microsoft.com/office/powerpoint/2010/main" val="68393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1ECF74-C7E8-D249-8B43-196627262E2D}"/>
              </a:ext>
            </a:extLst>
          </p:cNvPr>
          <p:cNvSpPr>
            <a:spLocks noGrp="1"/>
          </p:cNvSpPr>
          <p:nvPr>
            <p:ph type="title"/>
          </p:nvPr>
        </p:nvSpPr>
        <p:spPr/>
        <p:txBody>
          <a:bodyPr/>
          <a:lstStyle/>
          <a:p>
            <a:r>
              <a:rPr kumimoji="1" lang="en" altLang="ko-KR" sz="3600" dirty="0"/>
              <a:t>From Now on</a:t>
            </a:r>
          </a:p>
        </p:txBody>
      </p:sp>
      <p:sp>
        <p:nvSpPr>
          <p:cNvPr id="3" name="내용 개체 틀 2">
            <a:extLst>
              <a:ext uri="{FF2B5EF4-FFF2-40B4-BE49-F238E27FC236}">
                <a16:creationId xmlns:a16="http://schemas.microsoft.com/office/drawing/2014/main" id="{FFF7B061-324F-9046-B240-1B4805B9EC51}"/>
              </a:ext>
            </a:extLst>
          </p:cNvPr>
          <p:cNvSpPr>
            <a:spLocks noGrp="1"/>
          </p:cNvSpPr>
          <p:nvPr>
            <p:ph idx="1"/>
          </p:nvPr>
        </p:nvSpPr>
        <p:spPr>
          <a:xfrm>
            <a:off x="250370" y="1069991"/>
            <a:ext cx="11504308" cy="1926961"/>
          </a:xfrm>
        </p:spPr>
        <p:txBody>
          <a:bodyPr/>
          <a:lstStyle/>
          <a:p>
            <a:r>
              <a:rPr lang="en-US" altLang="ko-KR" sz="2600" dirty="0"/>
              <a:t>Ex</a:t>
            </a:r>
            <a:r>
              <a:rPr lang="en" altLang="ko-KR" sz="2600" dirty="0"/>
              <a:t>tend world to the user-defined space without limits</a:t>
            </a:r>
          </a:p>
          <a:p>
            <a:pPr lvl="1"/>
            <a:r>
              <a:rPr lang="en" altLang="ko-KR" sz="2400" dirty="0"/>
              <a:t>Vertex shader</a:t>
            </a:r>
          </a:p>
          <a:p>
            <a:pPr lvl="2"/>
            <a:r>
              <a:rPr kumimoji="1" lang="en" altLang="ko-KR" sz="2000" dirty="0"/>
              <a:t>Transform the vertex coordinates to gl_Position in NDC</a:t>
            </a:r>
            <a:endParaRPr kumimoji="1" lang="en-US" altLang="ko-KR" sz="2000" dirty="0"/>
          </a:p>
          <a:p>
            <a:pPr lvl="2"/>
            <a:r>
              <a:rPr kumimoji="1" lang="en" altLang="ko-KR" sz="2000" dirty="0"/>
              <a:t>Send gl_Position to HW (to draw)</a:t>
            </a:r>
          </a:p>
        </p:txBody>
      </p:sp>
      <p:sp>
        <p:nvSpPr>
          <p:cNvPr id="4" name="슬라이드 번호 개체 틀 3">
            <a:extLst>
              <a:ext uri="{FF2B5EF4-FFF2-40B4-BE49-F238E27FC236}">
                <a16:creationId xmlns:a16="http://schemas.microsoft.com/office/drawing/2014/main" id="{DE84A317-7CA6-EB48-9213-0342B6DECBF4}"/>
              </a:ext>
            </a:extLst>
          </p:cNvPr>
          <p:cNvSpPr>
            <a:spLocks noGrp="1"/>
          </p:cNvSpPr>
          <p:nvPr>
            <p:ph type="sldNum" sz="quarter" idx="12"/>
          </p:nvPr>
        </p:nvSpPr>
        <p:spPr/>
        <p:txBody>
          <a:bodyPr/>
          <a:lstStyle/>
          <a:p>
            <a:fld id="{B81C3356-60A9-4391-B4BA-980644DD2ECD}" type="slidenum">
              <a:rPr lang="ko-KR" altLang="en-US" smtClean="0"/>
              <a:t>3</a:t>
            </a:fld>
            <a:endParaRPr lang="ko-KR" altLang="en-US" dirty="0"/>
          </a:p>
        </p:txBody>
      </p:sp>
      <p:grpSp>
        <p:nvGrpSpPr>
          <p:cNvPr id="32" name="그룹 31">
            <a:extLst>
              <a:ext uri="{FF2B5EF4-FFF2-40B4-BE49-F238E27FC236}">
                <a16:creationId xmlns:a16="http://schemas.microsoft.com/office/drawing/2014/main" id="{BCA22297-878C-D535-CBBB-15AADC559071}"/>
              </a:ext>
            </a:extLst>
          </p:cNvPr>
          <p:cNvGrpSpPr/>
          <p:nvPr/>
        </p:nvGrpSpPr>
        <p:grpSpPr>
          <a:xfrm>
            <a:off x="687052" y="2659186"/>
            <a:ext cx="4112804" cy="3386658"/>
            <a:chOff x="687052" y="2659186"/>
            <a:chExt cx="4112804" cy="3386658"/>
          </a:xfrm>
        </p:grpSpPr>
        <p:cxnSp>
          <p:nvCxnSpPr>
            <p:cNvPr id="6" name="직선 화살표 연결선 5">
              <a:extLst>
                <a:ext uri="{FF2B5EF4-FFF2-40B4-BE49-F238E27FC236}">
                  <a16:creationId xmlns:a16="http://schemas.microsoft.com/office/drawing/2014/main" id="{CB59A35D-991A-F75C-C372-D12C11B2D464}"/>
                </a:ext>
              </a:extLst>
            </p:cNvPr>
            <p:cNvCxnSpPr/>
            <p:nvPr/>
          </p:nvCxnSpPr>
          <p:spPr>
            <a:xfrm>
              <a:off x="1415480" y="4389660"/>
              <a:ext cx="338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2C231B-CFA1-7ECC-5FBC-7ACDAF93EF88}"/>
                </a:ext>
              </a:extLst>
            </p:cNvPr>
            <p:cNvSpPr/>
            <p:nvPr/>
          </p:nvSpPr>
          <p:spPr>
            <a:xfrm>
              <a:off x="1883532" y="3093516"/>
              <a:ext cx="2376264" cy="2448272"/>
            </a:xfrm>
            <a:prstGeom prst="rect">
              <a:avLst/>
            </a:prstGeom>
            <a:ln>
              <a:solidFill>
                <a:schemeClr val="bg1">
                  <a:lumMod val="75000"/>
                </a:schemeClr>
              </a:solidFill>
              <a:prstDash val="dash"/>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9" name="직선 화살표 연결선 8">
              <a:extLst>
                <a:ext uri="{FF2B5EF4-FFF2-40B4-BE49-F238E27FC236}">
                  <a16:creationId xmlns:a16="http://schemas.microsoft.com/office/drawing/2014/main" id="{D6208BC3-6385-4651-6694-6874293A8C9F}"/>
                </a:ext>
              </a:extLst>
            </p:cNvPr>
            <p:cNvCxnSpPr>
              <a:cxnSpLocks/>
            </p:cNvCxnSpPr>
            <p:nvPr/>
          </p:nvCxnSpPr>
          <p:spPr>
            <a:xfrm flipV="1">
              <a:off x="3071664" y="2659186"/>
              <a:ext cx="0" cy="338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F239E7-709A-397B-2F5A-A7C350820E83}"/>
                </a:ext>
              </a:extLst>
            </p:cNvPr>
            <p:cNvSpPr txBox="1"/>
            <p:nvPr/>
          </p:nvSpPr>
          <p:spPr>
            <a:xfrm>
              <a:off x="4007768" y="4092336"/>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90</a:t>
              </a:r>
              <a:endParaRPr kumimoji="1" lang="ko-KR" altLang="en-US" dirty="0">
                <a:solidFill>
                  <a:schemeClr val="tx1">
                    <a:lumMod val="65000"/>
                    <a:lumOff val="35000"/>
                  </a:schemeClr>
                </a:solidFill>
              </a:endParaRPr>
            </a:p>
          </p:txBody>
        </p:sp>
        <p:sp>
          <p:nvSpPr>
            <p:cNvPr id="13" name="TextBox 12">
              <a:extLst>
                <a:ext uri="{FF2B5EF4-FFF2-40B4-BE49-F238E27FC236}">
                  <a16:creationId xmlns:a16="http://schemas.microsoft.com/office/drawing/2014/main" id="{CE2191F4-CAAE-DC77-E333-8640B9E8AFD2}"/>
                </a:ext>
              </a:extLst>
            </p:cNvPr>
            <p:cNvSpPr txBox="1"/>
            <p:nvPr/>
          </p:nvSpPr>
          <p:spPr>
            <a:xfrm>
              <a:off x="3071673" y="2877492"/>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90</a:t>
              </a:r>
              <a:endParaRPr kumimoji="1" lang="ko-KR" altLang="en-US" dirty="0">
                <a:solidFill>
                  <a:schemeClr val="tx1">
                    <a:lumMod val="65000"/>
                    <a:lumOff val="35000"/>
                  </a:schemeClr>
                </a:solidFill>
              </a:endParaRPr>
            </a:p>
          </p:txBody>
        </p:sp>
        <p:sp>
          <p:nvSpPr>
            <p:cNvPr id="14" name="TextBox 13">
              <a:extLst>
                <a:ext uri="{FF2B5EF4-FFF2-40B4-BE49-F238E27FC236}">
                  <a16:creationId xmlns:a16="http://schemas.microsoft.com/office/drawing/2014/main" id="{04133C8D-52C5-DA95-B5F7-8F8608D73819}"/>
                </a:ext>
              </a:extLst>
            </p:cNvPr>
            <p:cNvSpPr txBox="1"/>
            <p:nvPr/>
          </p:nvSpPr>
          <p:spPr>
            <a:xfrm>
              <a:off x="1315952" y="4542219"/>
              <a:ext cx="1081643" cy="830997"/>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camera</a:t>
              </a:r>
            </a:p>
            <a:p>
              <a:pPr algn="ctr"/>
              <a:r>
                <a:rPr kumimoji="1" lang="en-US" altLang="ko-KR" sz="1600" dirty="0">
                  <a:solidFill>
                    <a:schemeClr val="tx1">
                      <a:lumMod val="65000"/>
                      <a:lumOff val="35000"/>
                    </a:schemeClr>
                  </a:solidFill>
                </a:rPr>
                <a:t>viewing</a:t>
              </a:r>
            </a:p>
            <a:p>
              <a:pPr algn="ctr"/>
              <a:r>
                <a:rPr kumimoji="1" lang="en-US" altLang="ko-KR" sz="1600" dirty="0">
                  <a:solidFill>
                    <a:schemeClr val="tx1">
                      <a:lumMod val="65000"/>
                      <a:lumOff val="35000"/>
                    </a:schemeClr>
                  </a:solidFill>
                </a:rPr>
                <a:t>boundary</a:t>
              </a:r>
              <a:endParaRPr kumimoji="1" lang="ko-KR" altLang="en-US" sz="1600" dirty="0">
                <a:solidFill>
                  <a:schemeClr val="tx1">
                    <a:lumMod val="65000"/>
                    <a:lumOff val="35000"/>
                  </a:schemeClr>
                </a:solidFill>
              </a:endParaRPr>
            </a:p>
          </p:txBody>
        </p:sp>
        <p:sp>
          <p:nvSpPr>
            <p:cNvPr id="17" name="타원 16">
              <a:extLst>
                <a:ext uri="{FF2B5EF4-FFF2-40B4-BE49-F238E27FC236}">
                  <a16:creationId xmlns:a16="http://schemas.microsoft.com/office/drawing/2014/main" id="{0E1E29F3-A842-8B0F-2724-2D3E38D41F77}"/>
                </a:ext>
              </a:extLst>
            </p:cNvPr>
            <p:cNvSpPr>
              <a:spLocks noChangeAspect="1"/>
            </p:cNvSpPr>
            <p:nvPr/>
          </p:nvSpPr>
          <p:spPr>
            <a:xfrm>
              <a:off x="3849709" y="5134392"/>
              <a:ext cx="860400" cy="860400"/>
            </a:xfrm>
            <a:prstGeom prst="ellipse">
              <a:avLst/>
            </a:prstGeom>
            <a:solidFill>
              <a:srgbClr val="FFC00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8" name="원형 17">
              <a:extLst>
                <a:ext uri="{FF2B5EF4-FFF2-40B4-BE49-F238E27FC236}">
                  <a16:creationId xmlns:a16="http://schemas.microsoft.com/office/drawing/2014/main" id="{1FDAB306-F178-C172-4AEE-A849B7B0ADAC}"/>
                </a:ext>
              </a:extLst>
            </p:cNvPr>
            <p:cNvSpPr>
              <a:spLocks noChangeAspect="1"/>
            </p:cNvSpPr>
            <p:nvPr/>
          </p:nvSpPr>
          <p:spPr>
            <a:xfrm rot="16200000">
              <a:off x="3849805" y="5134392"/>
              <a:ext cx="864000" cy="864000"/>
            </a:xfrm>
            <a:prstGeom prst="pie">
              <a:avLst/>
            </a:prstGeom>
            <a:solidFill>
              <a:schemeClr val="bg1"/>
            </a:solidFill>
            <a:ln>
              <a:solidFill>
                <a:schemeClr val="bg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9" name="직사각형 18">
              <a:extLst>
                <a:ext uri="{FF2B5EF4-FFF2-40B4-BE49-F238E27FC236}">
                  <a16:creationId xmlns:a16="http://schemas.microsoft.com/office/drawing/2014/main" id="{77D745B9-D798-2ACE-003A-445F04218C67}"/>
                </a:ext>
              </a:extLst>
            </p:cNvPr>
            <p:cNvSpPr/>
            <p:nvPr/>
          </p:nvSpPr>
          <p:spPr>
            <a:xfrm rot="2433221">
              <a:off x="2512656" y="3524794"/>
              <a:ext cx="1066077" cy="384596"/>
            </a:xfrm>
            <a:prstGeom prst="rect">
              <a:avLst/>
            </a:prstGeom>
            <a:solidFill>
              <a:srgbClr val="92D05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7" name="TextBox 26">
              <a:extLst>
                <a:ext uri="{FF2B5EF4-FFF2-40B4-BE49-F238E27FC236}">
                  <a16:creationId xmlns:a16="http://schemas.microsoft.com/office/drawing/2014/main" id="{89C3435A-1568-8996-07B0-5C88049C58CB}"/>
                </a:ext>
              </a:extLst>
            </p:cNvPr>
            <p:cNvSpPr txBox="1"/>
            <p:nvPr/>
          </p:nvSpPr>
          <p:spPr>
            <a:xfrm>
              <a:off x="687052" y="3156813"/>
              <a:ext cx="1374607" cy="584775"/>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User-defined</a:t>
              </a:r>
            </a:p>
            <a:p>
              <a:pPr algn="ctr"/>
              <a:r>
                <a:rPr kumimoji="1" lang="en-US" altLang="ko-KR" sz="1600" dirty="0">
                  <a:solidFill>
                    <a:schemeClr val="tx1">
                      <a:lumMod val="65000"/>
                      <a:lumOff val="35000"/>
                    </a:schemeClr>
                  </a:solidFill>
                </a:rPr>
                <a:t>Space</a:t>
              </a:r>
              <a:endParaRPr kumimoji="1" lang="ko-KR" altLang="en-US" sz="1600" dirty="0">
                <a:solidFill>
                  <a:schemeClr val="tx1">
                    <a:lumMod val="65000"/>
                    <a:lumOff val="35000"/>
                  </a:schemeClr>
                </a:solidFill>
              </a:endParaRPr>
            </a:p>
          </p:txBody>
        </p:sp>
      </p:grpSp>
      <p:grpSp>
        <p:nvGrpSpPr>
          <p:cNvPr id="33" name="그룹 32">
            <a:extLst>
              <a:ext uri="{FF2B5EF4-FFF2-40B4-BE49-F238E27FC236}">
                <a16:creationId xmlns:a16="http://schemas.microsoft.com/office/drawing/2014/main" id="{15D6ACE9-62D5-744E-AEF6-54973B1DE964}"/>
              </a:ext>
            </a:extLst>
          </p:cNvPr>
          <p:cNvGrpSpPr/>
          <p:nvPr/>
        </p:nvGrpSpPr>
        <p:grpSpPr>
          <a:xfrm>
            <a:off x="5663952" y="2659186"/>
            <a:ext cx="3384376" cy="3386658"/>
            <a:chOff x="5663952" y="2659186"/>
            <a:chExt cx="3384376" cy="3386658"/>
          </a:xfrm>
        </p:grpSpPr>
        <p:cxnSp>
          <p:nvCxnSpPr>
            <p:cNvPr id="7" name="직선 화살표 연결선 6">
              <a:extLst>
                <a:ext uri="{FF2B5EF4-FFF2-40B4-BE49-F238E27FC236}">
                  <a16:creationId xmlns:a16="http://schemas.microsoft.com/office/drawing/2014/main" id="{4F1B5753-39B0-8614-DC85-E1C63B0FFA4D}"/>
                </a:ext>
              </a:extLst>
            </p:cNvPr>
            <p:cNvCxnSpPr/>
            <p:nvPr/>
          </p:nvCxnSpPr>
          <p:spPr>
            <a:xfrm>
              <a:off x="5663952" y="4389660"/>
              <a:ext cx="338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33314B91-A716-B65D-52D1-20A31D80A5F1}"/>
                </a:ext>
              </a:extLst>
            </p:cNvPr>
            <p:cNvSpPr/>
            <p:nvPr/>
          </p:nvSpPr>
          <p:spPr>
            <a:xfrm>
              <a:off x="6690066" y="3813596"/>
              <a:ext cx="1188131" cy="1152128"/>
            </a:xfrm>
            <a:prstGeom prst="rect">
              <a:avLst/>
            </a:prstGeom>
            <a:ln>
              <a:solidFill>
                <a:schemeClr val="bg1">
                  <a:lumMod val="75000"/>
                </a:schemeClr>
              </a:solidFill>
              <a:prstDash val="dash"/>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16" name="직선 화살표 연결선 15">
              <a:extLst>
                <a:ext uri="{FF2B5EF4-FFF2-40B4-BE49-F238E27FC236}">
                  <a16:creationId xmlns:a16="http://schemas.microsoft.com/office/drawing/2014/main" id="{DEFA34F9-035A-1CAF-2FA8-F8164235C761}"/>
                </a:ext>
              </a:extLst>
            </p:cNvPr>
            <p:cNvCxnSpPr>
              <a:cxnSpLocks/>
            </p:cNvCxnSpPr>
            <p:nvPr/>
          </p:nvCxnSpPr>
          <p:spPr>
            <a:xfrm flipV="1">
              <a:off x="7284132" y="2659186"/>
              <a:ext cx="0" cy="338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AE773FF3-1680-C799-C662-280EF44374AA}"/>
                </a:ext>
              </a:extLst>
            </p:cNvPr>
            <p:cNvSpPr>
              <a:spLocks noChangeAspect="1"/>
            </p:cNvSpPr>
            <p:nvPr/>
          </p:nvSpPr>
          <p:spPr>
            <a:xfrm rot="2433221">
              <a:off x="7038621" y="4037572"/>
              <a:ext cx="498949" cy="180000"/>
            </a:xfrm>
            <a:prstGeom prst="rect">
              <a:avLst/>
            </a:prstGeom>
            <a:solidFill>
              <a:srgbClr val="92D05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1" name="타원 20">
              <a:extLst>
                <a:ext uri="{FF2B5EF4-FFF2-40B4-BE49-F238E27FC236}">
                  <a16:creationId xmlns:a16="http://schemas.microsoft.com/office/drawing/2014/main" id="{3569851D-E12C-F28C-A229-F64A3E0BCC24}"/>
                </a:ext>
              </a:extLst>
            </p:cNvPr>
            <p:cNvSpPr>
              <a:spLocks noChangeAspect="1"/>
            </p:cNvSpPr>
            <p:nvPr/>
          </p:nvSpPr>
          <p:spPr>
            <a:xfrm>
              <a:off x="7671182" y="4783356"/>
              <a:ext cx="427749" cy="427749"/>
            </a:xfrm>
            <a:prstGeom prst="ellipse">
              <a:avLst/>
            </a:prstGeom>
            <a:solidFill>
              <a:srgbClr val="FFC00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2" name="원형 21">
              <a:extLst>
                <a:ext uri="{FF2B5EF4-FFF2-40B4-BE49-F238E27FC236}">
                  <a16:creationId xmlns:a16="http://schemas.microsoft.com/office/drawing/2014/main" id="{1D5CE3B5-282A-F756-6798-D88651462DB5}"/>
                </a:ext>
              </a:extLst>
            </p:cNvPr>
            <p:cNvSpPr>
              <a:spLocks noChangeAspect="1"/>
            </p:cNvSpPr>
            <p:nvPr/>
          </p:nvSpPr>
          <p:spPr>
            <a:xfrm rot="16200000">
              <a:off x="7671182" y="4781566"/>
              <a:ext cx="429539" cy="429539"/>
            </a:xfrm>
            <a:prstGeom prst="pie">
              <a:avLst/>
            </a:prstGeom>
            <a:solidFill>
              <a:schemeClr val="bg1"/>
            </a:solidFill>
            <a:ln>
              <a:solidFill>
                <a:schemeClr val="bg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3" name="TextBox 22">
              <a:extLst>
                <a:ext uri="{FF2B5EF4-FFF2-40B4-BE49-F238E27FC236}">
                  <a16:creationId xmlns:a16="http://schemas.microsoft.com/office/drawing/2014/main" id="{DBF6F73D-1087-B11D-408B-B627DD292B2D}"/>
                </a:ext>
              </a:extLst>
            </p:cNvPr>
            <p:cNvSpPr txBox="1"/>
            <p:nvPr/>
          </p:nvSpPr>
          <p:spPr>
            <a:xfrm>
              <a:off x="78992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4" name="TextBox 23">
              <a:extLst>
                <a:ext uri="{FF2B5EF4-FFF2-40B4-BE49-F238E27FC236}">
                  <a16:creationId xmlns:a16="http://schemas.microsoft.com/office/drawing/2014/main" id="{56AA3814-E16C-220F-C84B-5DCE0C015C16}"/>
                </a:ext>
              </a:extLst>
            </p:cNvPr>
            <p:cNvSpPr txBox="1"/>
            <p:nvPr/>
          </p:nvSpPr>
          <p:spPr>
            <a:xfrm>
              <a:off x="7032104" y="3466944"/>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5" name="TextBox 24">
              <a:extLst>
                <a:ext uri="{FF2B5EF4-FFF2-40B4-BE49-F238E27FC236}">
                  <a16:creationId xmlns:a16="http://schemas.microsoft.com/office/drawing/2014/main" id="{E2F8CD01-AB99-FE10-C3F9-CA6A55D4C96E}"/>
                </a:ext>
              </a:extLst>
            </p:cNvPr>
            <p:cNvSpPr txBox="1"/>
            <p:nvPr/>
          </p:nvSpPr>
          <p:spPr>
            <a:xfrm>
              <a:off x="63120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6" name="TextBox 25">
              <a:extLst>
                <a:ext uri="{FF2B5EF4-FFF2-40B4-BE49-F238E27FC236}">
                  <a16:creationId xmlns:a16="http://schemas.microsoft.com/office/drawing/2014/main" id="{61479814-932C-E3FF-7B69-BDB9BCC88F18}"/>
                </a:ext>
              </a:extLst>
            </p:cNvPr>
            <p:cNvSpPr txBox="1"/>
            <p:nvPr/>
          </p:nvSpPr>
          <p:spPr>
            <a:xfrm>
              <a:off x="6960105" y="4931876"/>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8" name="TextBox 27">
              <a:extLst>
                <a:ext uri="{FF2B5EF4-FFF2-40B4-BE49-F238E27FC236}">
                  <a16:creationId xmlns:a16="http://schemas.microsoft.com/office/drawing/2014/main" id="{F4B67155-C959-85CD-9733-E2A70D243298}"/>
                </a:ext>
              </a:extLst>
            </p:cNvPr>
            <p:cNvSpPr txBox="1"/>
            <p:nvPr/>
          </p:nvSpPr>
          <p:spPr>
            <a:xfrm>
              <a:off x="7671182" y="3466944"/>
              <a:ext cx="619080" cy="338554"/>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NDC</a:t>
              </a:r>
              <a:endParaRPr kumimoji="1" lang="ko-KR" altLang="en-US" sz="1600" dirty="0">
                <a:solidFill>
                  <a:schemeClr val="tx1">
                    <a:lumMod val="65000"/>
                    <a:lumOff val="35000"/>
                  </a:schemeClr>
                </a:solidFill>
              </a:endParaRPr>
            </a:p>
          </p:txBody>
        </p:sp>
      </p:grpSp>
      <p:sp>
        <p:nvSpPr>
          <p:cNvPr id="29" name="오른쪽 화살표[R] 28">
            <a:extLst>
              <a:ext uri="{FF2B5EF4-FFF2-40B4-BE49-F238E27FC236}">
                <a16:creationId xmlns:a16="http://schemas.microsoft.com/office/drawing/2014/main" id="{EC8D1D8B-0D3A-D3FF-7AC7-8D73C500FC9A}"/>
              </a:ext>
            </a:extLst>
          </p:cNvPr>
          <p:cNvSpPr/>
          <p:nvPr/>
        </p:nvSpPr>
        <p:spPr>
          <a:xfrm>
            <a:off x="4883104" y="4092336"/>
            <a:ext cx="648072" cy="689229"/>
          </a:xfrm>
          <a:prstGeom prst="rightArrow">
            <a:avLst/>
          </a:prstGeom>
          <a:solidFill>
            <a:srgbClr val="FF0000"/>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0" name="오른쪽 화살표[R] 29">
            <a:extLst>
              <a:ext uri="{FF2B5EF4-FFF2-40B4-BE49-F238E27FC236}">
                <a16:creationId xmlns:a16="http://schemas.microsoft.com/office/drawing/2014/main" id="{FE4D8AB2-98DE-CF5C-36B6-9356F26D23B3}"/>
              </a:ext>
            </a:extLst>
          </p:cNvPr>
          <p:cNvSpPr/>
          <p:nvPr/>
        </p:nvSpPr>
        <p:spPr>
          <a:xfrm>
            <a:off x="9074257" y="4092335"/>
            <a:ext cx="648072" cy="689229"/>
          </a:xfrm>
          <a:prstGeom prst="rightArrow">
            <a:avLst/>
          </a:prstGeom>
          <a:solidFill>
            <a:srgbClr val="FF0000"/>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1" name="TextBox 30">
            <a:extLst>
              <a:ext uri="{FF2B5EF4-FFF2-40B4-BE49-F238E27FC236}">
                <a16:creationId xmlns:a16="http://schemas.microsoft.com/office/drawing/2014/main" id="{F31C76FB-86FB-C38D-1611-4FFBA10FC6E0}"/>
              </a:ext>
            </a:extLst>
          </p:cNvPr>
          <p:cNvSpPr txBox="1"/>
          <p:nvPr/>
        </p:nvSpPr>
        <p:spPr>
          <a:xfrm>
            <a:off x="9820992" y="4257662"/>
            <a:ext cx="570990" cy="369332"/>
          </a:xfrm>
          <a:prstGeom prst="rect">
            <a:avLst/>
          </a:prstGeom>
          <a:noFill/>
        </p:spPr>
        <p:txBody>
          <a:bodyPr wrap="none" rtlCol="0">
            <a:spAutoFit/>
          </a:bodyPr>
          <a:lstStyle/>
          <a:p>
            <a:r>
              <a:rPr kumimoji="1" lang="en-US" altLang="ko-KR" dirty="0">
                <a:solidFill>
                  <a:schemeClr val="tx1">
                    <a:lumMod val="65000"/>
                    <a:lumOff val="35000"/>
                  </a:schemeClr>
                </a:solidFill>
              </a:rPr>
              <a:t>HW</a:t>
            </a:r>
            <a:endParaRPr kumimoji="1" lang="ko-KR" altLang="en-US" dirty="0">
              <a:solidFill>
                <a:schemeClr val="tx1">
                  <a:lumMod val="65000"/>
                  <a:lumOff val="35000"/>
                </a:schemeClr>
              </a:solidFill>
            </a:endParaRPr>
          </a:p>
        </p:txBody>
      </p:sp>
    </p:spTree>
    <p:extLst>
      <p:ext uri="{BB962C8B-B14F-4D97-AF65-F5344CB8AC3E}">
        <p14:creationId xmlns:p14="http://schemas.microsoft.com/office/powerpoint/2010/main" val="38419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subTnLst>
                                    <p:animClr clrSpc="rgb" dir="cw">
                                      <p:cBhvr override="childStyle">
                                        <p:cTn dur="1" fill="hold" display="0" masterRel="nextClick" afterEffect="1"/>
                                        <p:tgtEl>
                                          <p:spTgt spid="29"/>
                                        </p:tgtEl>
                                        <p:attrNameLst>
                                          <p:attrName>ppt_c</p:attrName>
                                        </p:attrNameLst>
                                      </p:cBhvr>
                                      <p:to>
                                        <a:schemeClr val="hlink"/>
                                      </p:to>
                                    </p:animClr>
                                  </p:sub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B5BD74A-2AC0-A644-8D8F-5980E4D0715A}"/>
              </a:ext>
            </a:extLst>
          </p:cNvPr>
          <p:cNvPicPr>
            <a:picLocks noChangeAspect="1"/>
          </p:cNvPicPr>
          <p:nvPr/>
        </p:nvPicPr>
        <p:blipFill>
          <a:blip r:embed="rId3"/>
          <a:stretch>
            <a:fillRect/>
          </a:stretch>
        </p:blipFill>
        <p:spPr>
          <a:xfrm>
            <a:off x="623392" y="995505"/>
            <a:ext cx="9073414" cy="4468656"/>
          </a:xfrm>
          <a:prstGeom prst="rect">
            <a:avLst/>
          </a:prstGeom>
        </p:spPr>
      </p:pic>
      <p:sp>
        <p:nvSpPr>
          <p:cNvPr id="2" name="제목 1">
            <a:extLst>
              <a:ext uri="{FF2B5EF4-FFF2-40B4-BE49-F238E27FC236}">
                <a16:creationId xmlns:a16="http://schemas.microsoft.com/office/drawing/2014/main" id="{1294383D-BAAF-D74A-9FEE-F248B56E2538}"/>
              </a:ext>
            </a:extLst>
          </p:cNvPr>
          <p:cNvSpPr>
            <a:spLocks noGrp="1"/>
          </p:cNvSpPr>
          <p:nvPr>
            <p:ph type="title"/>
          </p:nvPr>
        </p:nvSpPr>
        <p:spPr/>
        <p:txBody>
          <a:bodyPr/>
          <a:lstStyle/>
          <a:p>
            <a:r>
              <a:rPr lang="en-US" altLang="ko-KR" dirty="0"/>
              <a:t>Coordinate Transformations: Space by Space</a:t>
            </a:r>
            <a:endParaRPr kumimoji="1" lang="ko-KR" altLang="en-US" dirty="0"/>
          </a:p>
        </p:txBody>
      </p:sp>
      <p:sp>
        <p:nvSpPr>
          <p:cNvPr id="4" name="슬라이드 번호 개체 틀 3">
            <a:extLst>
              <a:ext uri="{FF2B5EF4-FFF2-40B4-BE49-F238E27FC236}">
                <a16:creationId xmlns:a16="http://schemas.microsoft.com/office/drawing/2014/main" id="{6B33634B-45ED-7141-B13B-C2297AB9E885}"/>
              </a:ext>
            </a:extLst>
          </p:cNvPr>
          <p:cNvSpPr>
            <a:spLocks noGrp="1"/>
          </p:cNvSpPr>
          <p:nvPr>
            <p:ph type="sldNum" sz="quarter" idx="12"/>
          </p:nvPr>
        </p:nvSpPr>
        <p:spPr/>
        <p:txBody>
          <a:bodyPr/>
          <a:lstStyle/>
          <a:p>
            <a:fld id="{B81C3356-60A9-4391-B4BA-980644DD2ECD}" type="slidenum">
              <a:rPr lang="ko-KR" altLang="en-US" smtClean="0"/>
              <a:t>4</a:t>
            </a:fld>
            <a:endParaRPr lang="ko-KR" altLang="en-US" dirty="0"/>
          </a:p>
        </p:txBody>
      </p:sp>
      <p:sp>
        <p:nvSpPr>
          <p:cNvPr id="3" name="직사각형 2">
            <a:extLst>
              <a:ext uri="{FF2B5EF4-FFF2-40B4-BE49-F238E27FC236}">
                <a16:creationId xmlns:a16="http://schemas.microsoft.com/office/drawing/2014/main" id="{242032E2-7784-1343-8649-3D6626E4E3AA}"/>
              </a:ext>
            </a:extLst>
          </p:cNvPr>
          <p:cNvSpPr/>
          <p:nvPr/>
        </p:nvSpPr>
        <p:spPr>
          <a:xfrm>
            <a:off x="8751033" y="2432997"/>
            <a:ext cx="2342015" cy="461665"/>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
        <p:nvSpPr>
          <p:cNvPr id="6" name="타원 5">
            <a:extLst>
              <a:ext uri="{FF2B5EF4-FFF2-40B4-BE49-F238E27FC236}">
                <a16:creationId xmlns:a16="http://schemas.microsoft.com/office/drawing/2014/main" id="{B1E26592-D906-3A4D-9DBD-9EC52AB3B9EF}"/>
              </a:ext>
            </a:extLst>
          </p:cNvPr>
          <p:cNvSpPr/>
          <p:nvPr/>
        </p:nvSpPr>
        <p:spPr bwMode="auto">
          <a:xfrm>
            <a:off x="7896034" y="1789673"/>
            <a:ext cx="276879" cy="290126"/>
          </a:xfrm>
          <a:prstGeom prst="ellips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ore-KR" altLang="en-US" sz="1600" b="1" i="0" u="none" strike="noStrike" cap="none" normalizeH="0" baseline="0">
              <a:ln>
                <a:noFill/>
              </a:ln>
              <a:solidFill>
                <a:schemeClr val="tx1"/>
              </a:solidFill>
              <a:effectLst/>
              <a:latin typeface="굴림" charset="-127"/>
              <a:ea typeface="굴림" charset="-127"/>
            </a:endParaRPr>
          </a:p>
        </p:txBody>
      </p:sp>
      <p:sp>
        <p:nvSpPr>
          <p:cNvPr id="7" name="타원 6">
            <a:extLst>
              <a:ext uri="{FF2B5EF4-FFF2-40B4-BE49-F238E27FC236}">
                <a16:creationId xmlns:a16="http://schemas.microsoft.com/office/drawing/2014/main" id="{DDBAAB10-E2C2-6242-A28A-591B1E715A98}"/>
              </a:ext>
            </a:extLst>
          </p:cNvPr>
          <p:cNvSpPr/>
          <p:nvPr/>
        </p:nvSpPr>
        <p:spPr bwMode="auto">
          <a:xfrm>
            <a:off x="1548177" y="3392925"/>
            <a:ext cx="182880" cy="196948"/>
          </a:xfrm>
          <a:prstGeom prst="ellips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ore-KR" altLang="en-US" sz="1600" b="1" i="0" u="none" strike="noStrike" cap="none" normalizeH="0" baseline="0">
              <a:ln>
                <a:noFill/>
              </a:ln>
              <a:solidFill>
                <a:schemeClr val="tx1"/>
              </a:solidFill>
              <a:effectLst/>
              <a:latin typeface="굴림" charset="-127"/>
              <a:ea typeface="굴림" charset="-127"/>
            </a:endParaRPr>
          </a:p>
        </p:txBody>
      </p:sp>
      <p:cxnSp>
        <p:nvCxnSpPr>
          <p:cNvPr id="9" name="꺾인 연결선[E] 8">
            <a:extLst>
              <a:ext uri="{FF2B5EF4-FFF2-40B4-BE49-F238E27FC236}">
                <a16:creationId xmlns:a16="http://schemas.microsoft.com/office/drawing/2014/main" id="{79E48E81-09D1-AF4A-8B21-871F39D92042}"/>
              </a:ext>
            </a:extLst>
          </p:cNvPr>
          <p:cNvCxnSpPr>
            <a:stCxn id="6" idx="6"/>
            <a:endCxn id="7" idx="0"/>
          </p:cNvCxnSpPr>
          <p:nvPr/>
        </p:nvCxnSpPr>
        <p:spPr bwMode="auto">
          <a:xfrm flipH="1">
            <a:off x="1639617" y="1934736"/>
            <a:ext cx="6533296" cy="1458189"/>
          </a:xfrm>
          <a:prstGeom prst="bentConnector4">
            <a:avLst>
              <a:gd name="adj1" fmla="val -3499"/>
              <a:gd name="adj2" fmla="val 83478"/>
            </a:avLst>
          </a:prstGeom>
          <a:noFill/>
          <a:ln w="28575" cap="flat" cmpd="sng" algn="ctr">
            <a:solidFill>
              <a:schemeClr val="bg1">
                <a:lumMod val="50000"/>
              </a:schemeClr>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0" name="모서리가 둥근 직사각형 9">
            <a:extLst>
              <a:ext uri="{FF2B5EF4-FFF2-40B4-BE49-F238E27FC236}">
                <a16:creationId xmlns:a16="http://schemas.microsoft.com/office/drawing/2014/main" id="{63577559-0CAE-2244-1826-D26402D08C6B}"/>
              </a:ext>
            </a:extLst>
          </p:cNvPr>
          <p:cNvSpPr/>
          <p:nvPr/>
        </p:nvSpPr>
        <p:spPr>
          <a:xfrm>
            <a:off x="4265293" y="995505"/>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모서리가 둥근 직사각형 10">
            <a:extLst>
              <a:ext uri="{FF2B5EF4-FFF2-40B4-BE49-F238E27FC236}">
                <a16:creationId xmlns:a16="http://schemas.microsoft.com/office/drawing/2014/main" id="{6812A89B-1823-E2B2-BBDE-A6A67595A64A}"/>
              </a:ext>
            </a:extLst>
          </p:cNvPr>
          <p:cNvSpPr/>
          <p:nvPr/>
        </p:nvSpPr>
        <p:spPr>
          <a:xfrm>
            <a:off x="647820" y="3229833"/>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2" name="모서리가 둥근 직사각형 11">
            <a:extLst>
              <a:ext uri="{FF2B5EF4-FFF2-40B4-BE49-F238E27FC236}">
                <a16:creationId xmlns:a16="http://schemas.microsoft.com/office/drawing/2014/main" id="{B761FEDD-607F-4E0D-9437-15B634FB0081}"/>
              </a:ext>
            </a:extLst>
          </p:cNvPr>
          <p:cNvSpPr/>
          <p:nvPr/>
        </p:nvSpPr>
        <p:spPr>
          <a:xfrm>
            <a:off x="4265293" y="3212668"/>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3" name="모서리가 둥근 직사각형 12">
            <a:extLst>
              <a:ext uri="{FF2B5EF4-FFF2-40B4-BE49-F238E27FC236}">
                <a16:creationId xmlns:a16="http://schemas.microsoft.com/office/drawing/2014/main" id="{DEAB50C5-8A3D-838A-7240-B491D667A02E}"/>
              </a:ext>
            </a:extLst>
          </p:cNvPr>
          <p:cNvSpPr/>
          <p:nvPr/>
        </p:nvSpPr>
        <p:spPr>
          <a:xfrm>
            <a:off x="7562867" y="3212668"/>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23733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206844-12B8-A644-B593-46FEBBBCEB02}"/>
              </a:ext>
            </a:extLst>
          </p:cNvPr>
          <p:cNvSpPr>
            <a:spLocks noGrp="1"/>
          </p:cNvSpPr>
          <p:nvPr>
            <p:ph type="title"/>
          </p:nvPr>
        </p:nvSpPr>
        <p:spPr/>
        <p:txBody>
          <a:bodyPr/>
          <a:lstStyle/>
          <a:p>
            <a:r>
              <a:rPr kumimoji="1" lang="en-US" altLang="ko-KR" dirty="0"/>
              <a:t>Local Space (Object Space)</a:t>
            </a:r>
            <a:endParaRPr kumimoji="1" lang="ko-KR" altLang="en-US" dirty="0"/>
          </a:p>
        </p:txBody>
      </p:sp>
      <p:sp>
        <p:nvSpPr>
          <p:cNvPr id="3" name="내용 개체 틀 2">
            <a:extLst>
              <a:ext uri="{FF2B5EF4-FFF2-40B4-BE49-F238E27FC236}">
                <a16:creationId xmlns:a16="http://schemas.microsoft.com/office/drawing/2014/main" id="{83606413-1C90-8A4C-8C5B-F4DFEFDE1A2C}"/>
              </a:ext>
            </a:extLst>
          </p:cNvPr>
          <p:cNvSpPr>
            <a:spLocks noGrp="1"/>
          </p:cNvSpPr>
          <p:nvPr>
            <p:ph idx="1"/>
          </p:nvPr>
        </p:nvSpPr>
        <p:spPr>
          <a:xfrm>
            <a:off x="250370" y="1196752"/>
            <a:ext cx="8013520" cy="2359009"/>
          </a:xfrm>
        </p:spPr>
        <p:txBody>
          <a:bodyPr/>
          <a:lstStyle/>
          <a:p>
            <a:r>
              <a:rPr lang="en" altLang="ko-KR" sz="2400" dirty="0"/>
              <a:t>Local space</a:t>
            </a:r>
          </a:p>
          <a:p>
            <a:pPr lvl="1"/>
            <a:r>
              <a:rPr lang="en" altLang="ko-KR" sz="2400" dirty="0"/>
              <a:t>Coordinate space that is local to your object</a:t>
            </a:r>
          </a:p>
          <a:p>
            <a:r>
              <a:rPr kumimoji="1" lang="en" altLang="ko-KR" sz="2400" dirty="0"/>
              <a:t>ex) c</a:t>
            </a:r>
            <a:r>
              <a:rPr lang="en" altLang="ko-KR" sz="2400" dirty="0"/>
              <a:t>ube</a:t>
            </a:r>
            <a:r>
              <a:rPr lang="ko-KR" altLang="en-US" sz="2400" dirty="0"/>
              <a:t> </a:t>
            </a:r>
            <a:r>
              <a:rPr lang="en" altLang="ko-KR" sz="2400" dirty="0"/>
              <a:t>in graphics software (like Blender)</a:t>
            </a:r>
          </a:p>
          <a:p>
            <a:pPr lvl="1"/>
            <a:r>
              <a:rPr lang="en" altLang="ko-KR" sz="2400" dirty="0"/>
              <a:t>center of cube at origin (0, 0, 0)</a:t>
            </a:r>
            <a:endParaRPr lang="en-US" altLang="ko-KR" sz="2400" dirty="0"/>
          </a:p>
          <a:p>
            <a:pPr lvl="1"/>
            <a:r>
              <a:rPr lang="en-US" altLang="ko-KR" sz="2400" dirty="0"/>
              <a:t>edge length = 1</a:t>
            </a:r>
          </a:p>
        </p:txBody>
      </p:sp>
      <p:sp>
        <p:nvSpPr>
          <p:cNvPr id="4" name="슬라이드 번호 개체 틀 3">
            <a:extLst>
              <a:ext uri="{FF2B5EF4-FFF2-40B4-BE49-F238E27FC236}">
                <a16:creationId xmlns:a16="http://schemas.microsoft.com/office/drawing/2014/main" id="{4FE351BF-3DA5-1744-AE5A-43D7BE8284B1}"/>
              </a:ext>
            </a:extLst>
          </p:cNvPr>
          <p:cNvSpPr>
            <a:spLocks noGrp="1"/>
          </p:cNvSpPr>
          <p:nvPr>
            <p:ph type="sldNum" sz="quarter" idx="12"/>
          </p:nvPr>
        </p:nvSpPr>
        <p:spPr/>
        <p:txBody>
          <a:bodyPr/>
          <a:lstStyle/>
          <a:p>
            <a:fld id="{B81C3356-60A9-4391-B4BA-980644DD2ECD}" type="slidenum">
              <a:rPr lang="ko-KR" altLang="en-US" smtClean="0"/>
              <a:t>5</a:t>
            </a:fld>
            <a:endParaRPr lang="ko-KR" altLang="en-US" dirty="0"/>
          </a:p>
        </p:txBody>
      </p:sp>
      <p:pic>
        <p:nvPicPr>
          <p:cNvPr id="5" name="그림 4">
            <a:extLst>
              <a:ext uri="{FF2B5EF4-FFF2-40B4-BE49-F238E27FC236}">
                <a16:creationId xmlns:a16="http://schemas.microsoft.com/office/drawing/2014/main" id="{0C9314CB-E557-204C-A203-D43BAAA29467}"/>
              </a:ext>
            </a:extLst>
          </p:cNvPr>
          <p:cNvPicPr>
            <a:picLocks noChangeAspect="1"/>
          </p:cNvPicPr>
          <p:nvPr/>
        </p:nvPicPr>
        <p:blipFill rotWithShape="1">
          <a:blip r:embed="rId3"/>
          <a:srcRect r="78889" b="50451"/>
          <a:stretch/>
        </p:blipFill>
        <p:spPr>
          <a:xfrm>
            <a:off x="7882158" y="1066234"/>
            <a:ext cx="2996899" cy="3381171"/>
          </a:xfrm>
          <a:prstGeom prst="rect">
            <a:avLst/>
          </a:prstGeom>
          <a:ln>
            <a:noFill/>
          </a:ln>
        </p:spPr>
      </p:pic>
      <p:sp>
        <p:nvSpPr>
          <p:cNvPr id="7" name="직사각형 6">
            <a:extLst>
              <a:ext uri="{FF2B5EF4-FFF2-40B4-BE49-F238E27FC236}">
                <a16:creationId xmlns:a16="http://schemas.microsoft.com/office/drawing/2014/main" id="{4A1043F6-F2A2-4647-8EAE-482A23BA0C83}"/>
              </a:ext>
            </a:extLst>
          </p:cNvPr>
          <p:cNvSpPr/>
          <p:nvPr/>
        </p:nvSpPr>
        <p:spPr>
          <a:xfrm>
            <a:off x="7166585" y="4279740"/>
            <a:ext cx="4428046" cy="276999"/>
          </a:xfrm>
          <a:prstGeom prst="rect">
            <a:avLst/>
          </a:prstGeom>
        </p:spPr>
        <p:txBody>
          <a:bodyPr wrap="square">
            <a:spAutoFit/>
          </a:bodyPr>
          <a:lstStyle/>
          <a:p>
            <a:r>
              <a:rPr lang="en" altLang="ko-KR" sz="1200" dirty="0"/>
              <a:t>https://learnopengl.com/Getting-started/Coordinate-Systems</a:t>
            </a:r>
            <a:endParaRPr lang="ko-KR" altLang="en-US" sz="1200" dirty="0"/>
          </a:p>
        </p:txBody>
      </p:sp>
    </p:spTree>
    <p:extLst>
      <p:ext uri="{BB962C8B-B14F-4D97-AF65-F5344CB8AC3E}">
        <p14:creationId xmlns:p14="http://schemas.microsoft.com/office/powerpoint/2010/main" val="392592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7B85E0-A2F8-0443-9E00-B5A9335D1B06}"/>
              </a:ext>
            </a:extLst>
          </p:cNvPr>
          <p:cNvSpPr>
            <a:spLocks noGrp="1"/>
          </p:cNvSpPr>
          <p:nvPr>
            <p:ph type="title"/>
          </p:nvPr>
        </p:nvSpPr>
        <p:spPr/>
        <p:txBody>
          <a:bodyPr/>
          <a:lstStyle/>
          <a:p>
            <a:r>
              <a:rPr kumimoji="1" lang="en-US" altLang="ko-KR" dirty="0"/>
              <a:t>World Space</a:t>
            </a:r>
            <a:endParaRPr kumimoji="1" lang="ko-KR" altLang="en-US" dirty="0"/>
          </a:p>
        </p:txBody>
      </p:sp>
      <p:sp>
        <p:nvSpPr>
          <p:cNvPr id="3" name="내용 개체 틀 2">
            <a:extLst>
              <a:ext uri="{FF2B5EF4-FFF2-40B4-BE49-F238E27FC236}">
                <a16:creationId xmlns:a16="http://schemas.microsoft.com/office/drawing/2014/main" id="{96A9A9D6-2F2C-204B-9AD6-7D5B7EBE0BE5}"/>
              </a:ext>
            </a:extLst>
          </p:cNvPr>
          <p:cNvSpPr>
            <a:spLocks noGrp="1"/>
          </p:cNvSpPr>
          <p:nvPr>
            <p:ph idx="1"/>
          </p:nvPr>
        </p:nvSpPr>
        <p:spPr>
          <a:xfrm>
            <a:off x="250370" y="925975"/>
            <a:ext cx="11469190" cy="2350625"/>
          </a:xfrm>
        </p:spPr>
        <p:txBody>
          <a:bodyPr>
            <a:normAutofit/>
          </a:bodyPr>
          <a:lstStyle/>
          <a:p>
            <a:r>
              <a:rPr lang="en" altLang="ko-KR" dirty="0"/>
              <a:t>Result of </a:t>
            </a:r>
            <a:r>
              <a:rPr lang="en" altLang="ko-KR" sz="1800" dirty="0"/>
              <a:t>d</a:t>
            </a:r>
            <a:r>
              <a:rPr lang="en" altLang="ko-KR" dirty="0"/>
              <a:t>efining a position for each object inside a larger single (graphic) world </a:t>
            </a:r>
          </a:p>
          <a:p>
            <a:r>
              <a:rPr lang="en" altLang="ko-KR" dirty="0"/>
              <a:t>World coordinates</a:t>
            </a:r>
            <a:r>
              <a:rPr lang="en-US" altLang="ko-KR" dirty="0"/>
              <a:t>:</a:t>
            </a:r>
            <a:r>
              <a:rPr lang="ko-KR" altLang="en-US" dirty="0"/>
              <a:t> </a:t>
            </a:r>
            <a:r>
              <a:rPr lang="en-US" altLang="ko-KR" dirty="0"/>
              <a:t>c</a:t>
            </a:r>
            <a:r>
              <a:rPr lang="en-US" altLang="ko-KR" sz="2000" dirty="0"/>
              <a:t>oordinates in the world space</a:t>
            </a:r>
          </a:p>
          <a:p>
            <a:r>
              <a:rPr lang="en" altLang="ko-KR" dirty="0"/>
              <a:t>Model matrix</a:t>
            </a:r>
          </a:p>
          <a:p>
            <a:pPr lvl="1"/>
            <a:r>
              <a:rPr lang="en" altLang="ko-KR" sz="2000" dirty="0"/>
              <a:t>Transformation matrix from local to world space (model transformation)</a:t>
            </a:r>
          </a:p>
        </p:txBody>
      </p:sp>
      <p:sp>
        <p:nvSpPr>
          <p:cNvPr id="4" name="슬라이드 번호 개체 틀 3">
            <a:extLst>
              <a:ext uri="{FF2B5EF4-FFF2-40B4-BE49-F238E27FC236}">
                <a16:creationId xmlns:a16="http://schemas.microsoft.com/office/drawing/2014/main" id="{70563109-063A-FA49-8C9B-F9DED1AE330F}"/>
              </a:ext>
            </a:extLst>
          </p:cNvPr>
          <p:cNvSpPr>
            <a:spLocks noGrp="1"/>
          </p:cNvSpPr>
          <p:nvPr>
            <p:ph type="sldNum" sz="quarter" idx="12"/>
          </p:nvPr>
        </p:nvSpPr>
        <p:spPr/>
        <p:txBody>
          <a:bodyPr/>
          <a:lstStyle/>
          <a:p>
            <a:fld id="{B81C3356-60A9-4391-B4BA-980644DD2ECD}" type="slidenum">
              <a:rPr lang="ko-KR" altLang="en-US" smtClean="0"/>
              <a:t>6</a:t>
            </a:fld>
            <a:endParaRPr lang="ko-KR" altLang="en-US" dirty="0"/>
          </a:p>
        </p:txBody>
      </p:sp>
      <p:pic>
        <p:nvPicPr>
          <p:cNvPr id="5" name="그림 4">
            <a:extLst>
              <a:ext uri="{FF2B5EF4-FFF2-40B4-BE49-F238E27FC236}">
                <a16:creationId xmlns:a16="http://schemas.microsoft.com/office/drawing/2014/main" id="{B3FBAF22-4DD1-4D42-8438-A6FCD5901A2D}"/>
              </a:ext>
            </a:extLst>
          </p:cNvPr>
          <p:cNvPicPr>
            <a:picLocks noChangeAspect="1"/>
          </p:cNvPicPr>
          <p:nvPr/>
        </p:nvPicPr>
        <p:blipFill>
          <a:blip r:embed="rId3"/>
          <a:stretch>
            <a:fillRect/>
          </a:stretch>
        </p:blipFill>
        <p:spPr>
          <a:xfrm>
            <a:off x="472440" y="2706812"/>
            <a:ext cx="3632214" cy="2470230"/>
          </a:xfrm>
          <a:prstGeom prst="rect">
            <a:avLst/>
          </a:prstGeom>
          <a:ln>
            <a:solidFill>
              <a:schemeClr val="bg1">
                <a:lumMod val="75000"/>
              </a:schemeClr>
            </a:solidFill>
          </a:ln>
        </p:spPr>
      </p:pic>
      <p:pic>
        <p:nvPicPr>
          <p:cNvPr id="6" name="그림 5">
            <a:extLst>
              <a:ext uri="{FF2B5EF4-FFF2-40B4-BE49-F238E27FC236}">
                <a16:creationId xmlns:a16="http://schemas.microsoft.com/office/drawing/2014/main" id="{47B794E9-AA05-8942-B14D-3F6FB63B2F55}"/>
              </a:ext>
            </a:extLst>
          </p:cNvPr>
          <p:cNvPicPr>
            <a:picLocks noChangeAspect="1"/>
          </p:cNvPicPr>
          <p:nvPr/>
        </p:nvPicPr>
        <p:blipFill rotWithShape="1">
          <a:blip r:embed="rId4"/>
          <a:srcRect l="-1" r="38480" b="52270"/>
          <a:stretch/>
        </p:blipFill>
        <p:spPr>
          <a:xfrm>
            <a:off x="4448212" y="2656731"/>
            <a:ext cx="6817622" cy="2605048"/>
          </a:xfrm>
          <a:prstGeom prst="rect">
            <a:avLst/>
          </a:prstGeom>
        </p:spPr>
      </p:pic>
      <p:sp>
        <p:nvSpPr>
          <p:cNvPr id="7" name="직사각형 6">
            <a:extLst>
              <a:ext uri="{FF2B5EF4-FFF2-40B4-BE49-F238E27FC236}">
                <a16:creationId xmlns:a16="http://schemas.microsoft.com/office/drawing/2014/main" id="{1F990432-2070-5F4D-9C46-15558ADF1617}"/>
              </a:ext>
            </a:extLst>
          </p:cNvPr>
          <p:cNvSpPr/>
          <p:nvPr/>
        </p:nvSpPr>
        <p:spPr>
          <a:xfrm>
            <a:off x="5979913" y="5146800"/>
            <a:ext cx="4428046" cy="276999"/>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
        <p:nvSpPr>
          <p:cNvPr id="8" name="직사각형 7">
            <a:extLst>
              <a:ext uri="{FF2B5EF4-FFF2-40B4-BE49-F238E27FC236}">
                <a16:creationId xmlns:a16="http://schemas.microsoft.com/office/drawing/2014/main" id="{34A186A0-37E3-D945-AF19-2DAF2CB88605}"/>
              </a:ext>
            </a:extLst>
          </p:cNvPr>
          <p:cNvSpPr/>
          <p:nvPr/>
        </p:nvSpPr>
        <p:spPr>
          <a:xfrm>
            <a:off x="861842" y="5146800"/>
            <a:ext cx="2853410" cy="276999"/>
          </a:xfrm>
          <a:prstGeom prst="rect">
            <a:avLst/>
          </a:prstGeom>
        </p:spPr>
        <p:txBody>
          <a:bodyPr wrap="none">
            <a:spAutoFit/>
          </a:bodyPr>
          <a:lstStyle/>
          <a:p>
            <a:r>
              <a:rPr lang="en" altLang="ko-KR" sz="1200" dirty="0">
                <a:solidFill>
                  <a:schemeClr val="bg1">
                    <a:lumMod val="65000"/>
                  </a:schemeClr>
                </a:solidFill>
              </a:rPr>
              <a:t>https://slideplayer.com/slide/8626621/</a:t>
            </a:r>
            <a:endParaRPr lang="ko-KR" altLang="en-US" sz="1200" dirty="0">
              <a:solidFill>
                <a:schemeClr val="bg1">
                  <a:lumMod val="65000"/>
                </a:schemeClr>
              </a:solidFill>
            </a:endParaRPr>
          </a:p>
        </p:txBody>
      </p:sp>
      <p:sp>
        <p:nvSpPr>
          <p:cNvPr id="9" name="모서리가 둥근 직사각형 8">
            <a:extLst>
              <a:ext uri="{FF2B5EF4-FFF2-40B4-BE49-F238E27FC236}">
                <a16:creationId xmlns:a16="http://schemas.microsoft.com/office/drawing/2014/main" id="{B4DDB0BE-BE31-33D7-0175-A669942E3CDC}"/>
              </a:ext>
            </a:extLst>
          </p:cNvPr>
          <p:cNvSpPr/>
          <p:nvPr/>
        </p:nvSpPr>
        <p:spPr>
          <a:xfrm>
            <a:off x="4465698" y="2570911"/>
            <a:ext cx="7030901" cy="269086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220332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B219FC-839D-F045-A327-5D9D6C013C5D}"/>
              </a:ext>
            </a:extLst>
          </p:cNvPr>
          <p:cNvSpPr>
            <a:spLocks noGrp="1"/>
          </p:cNvSpPr>
          <p:nvPr>
            <p:ph type="title"/>
          </p:nvPr>
        </p:nvSpPr>
        <p:spPr/>
        <p:txBody>
          <a:bodyPr/>
          <a:lstStyle/>
          <a:p>
            <a:r>
              <a:rPr kumimoji="1" lang="en-US" altLang="ko-KR" dirty="0"/>
              <a:t>View Space (Camera Space, Eye Space)</a:t>
            </a:r>
            <a:endParaRPr kumimoji="1" lang="ko-KR" altLang="en-US" dirty="0"/>
          </a:p>
        </p:txBody>
      </p:sp>
      <p:sp>
        <p:nvSpPr>
          <p:cNvPr id="3" name="내용 개체 틀 2">
            <a:extLst>
              <a:ext uri="{FF2B5EF4-FFF2-40B4-BE49-F238E27FC236}">
                <a16:creationId xmlns:a16="http://schemas.microsoft.com/office/drawing/2014/main" id="{71D90982-FAC1-E845-9E15-EF9947A79392}"/>
              </a:ext>
            </a:extLst>
          </p:cNvPr>
          <p:cNvSpPr>
            <a:spLocks noGrp="1"/>
          </p:cNvSpPr>
          <p:nvPr>
            <p:ph idx="1"/>
          </p:nvPr>
        </p:nvSpPr>
        <p:spPr>
          <a:xfrm>
            <a:off x="338577" y="1124744"/>
            <a:ext cx="5490674" cy="3960439"/>
          </a:xfrm>
        </p:spPr>
        <p:txBody>
          <a:bodyPr/>
          <a:lstStyle/>
          <a:p>
            <a:r>
              <a:rPr lang="en" altLang="ko-KR" dirty="0"/>
              <a:t>View space</a:t>
            </a:r>
          </a:p>
          <a:p>
            <a:pPr lvl="1"/>
            <a:r>
              <a:rPr lang="en" altLang="ko-KR" dirty="0"/>
              <a:t>Defined around the user's view </a:t>
            </a:r>
          </a:p>
          <a:p>
            <a:pPr lvl="1"/>
            <a:r>
              <a:rPr lang="en" altLang="ko-KR" dirty="0"/>
              <a:t>Origin of view </a:t>
            </a:r>
            <a:r>
              <a:rPr lang="en-US" altLang="ko-KR" dirty="0"/>
              <a:t>s</a:t>
            </a:r>
            <a:r>
              <a:rPr lang="en" altLang="ko-KR" dirty="0"/>
              <a:t>pace = camera’s position</a:t>
            </a:r>
          </a:p>
          <a:p>
            <a:pPr marL="457200" lvl="1" indent="0">
              <a:buNone/>
            </a:pPr>
            <a:r>
              <a:rPr lang="en" altLang="ko-KR" dirty="0"/>
              <a:t>    = center of projection (COP)</a:t>
            </a:r>
          </a:p>
          <a:p>
            <a:r>
              <a:rPr lang="en" altLang="ko-KR" dirty="0"/>
              <a:t>View transformation</a:t>
            </a:r>
          </a:p>
          <a:p>
            <a:pPr lvl="1"/>
            <a:r>
              <a:rPr lang="en" altLang="ko-KR" dirty="0"/>
              <a:t>transformation from world to view space</a:t>
            </a:r>
          </a:p>
        </p:txBody>
      </p:sp>
      <p:sp>
        <p:nvSpPr>
          <p:cNvPr id="4" name="슬라이드 번호 개체 틀 3">
            <a:extLst>
              <a:ext uri="{FF2B5EF4-FFF2-40B4-BE49-F238E27FC236}">
                <a16:creationId xmlns:a16="http://schemas.microsoft.com/office/drawing/2014/main" id="{211CC4D9-4814-5441-889C-8E2411A88B73}"/>
              </a:ext>
            </a:extLst>
          </p:cNvPr>
          <p:cNvSpPr>
            <a:spLocks noGrp="1"/>
          </p:cNvSpPr>
          <p:nvPr>
            <p:ph type="sldNum" sz="quarter" idx="12"/>
          </p:nvPr>
        </p:nvSpPr>
        <p:spPr/>
        <p:txBody>
          <a:bodyPr/>
          <a:lstStyle/>
          <a:p>
            <a:fld id="{B81C3356-60A9-4391-B4BA-980644DD2ECD}" type="slidenum">
              <a:rPr lang="ko-KR" altLang="en-US" smtClean="0"/>
              <a:t>7</a:t>
            </a:fld>
            <a:endParaRPr lang="ko-KR" altLang="en-US" dirty="0"/>
          </a:p>
        </p:txBody>
      </p:sp>
      <p:grpSp>
        <p:nvGrpSpPr>
          <p:cNvPr id="7" name="그룹 6">
            <a:extLst>
              <a:ext uri="{FF2B5EF4-FFF2-40B4-BE49-F238E27FC236}">
                <a16:creationId xmlns:a16="http://schemas.microsoft.com/office/drawing/2014/main" id="{286F6C3E-735F-6B4D-8AFD-4C5360B930A7}"/>
              </a:ext>
            </a:extLst>
          </p:cNvPr>
          <p:cNvGrpSpPr/>
          <p:nvPr/>
        </p:nvGrpSpPr>
        <p:grpSpPr>
          <a:xfrm>
            <a:off x="6096000" y="3403749"/>
            <a:ext cx="5256584" cy="2185492"/>
            <a:chOff x="1280160" y="4092351"/>
            <a:chExt cx="4625340" cy="1954529"/>
          </a:xfrm>
        </p:grpSpPr>
        <p:pic>
          <p:nvPicPr>
            <p:cNvPr id="5" name="그림 4">
              <a:extLst>
                <a:ext uri="{FF2B5EF4-FFF2-40B4-BE49-F238E27FC236}">
                  <a16:creationId xmlns:a16="http://schemas.microsoft.com/office/drawing/2014/main" id="{08327315-2BD3-9440-B5B9-302DBFA648FA}"/>
                </a:ext>
              </a:extLst>
            </p:cNvPr>
            <p:cNvPicPr>
              <a:picLocks noChangeAspect="1"/>
            </p:cNvPicPr>
            <p:nvPr/>
          </p:nvPicPr>
          <p:blipFill rotWithShape="1">
            <a:blip r:embed="rId3"/>
            <a:srcRect l="41670" r="16975" b="52270"/>
            <a:stretch/>
          </p:blipFill>
          <p:spPr>
            <a:xfrm>
              <a:off x="1280160" y="4126641"/>
              <a:ext cx="3143249" cy="1786708"/>
            </a:xfrm>
            <a:prstGeom prst="rect">
              <a:avLst/>
            </a:prstGeom>
          </p:spPr>
        </p:pic>
        <p:pic>
          <p:nvPicPr>
            <p:cNvPr id="6" name="그림 5">
              <a:extLst>
                <a:ext uri="{FF2B5EF4-FFF2-40B4-BE49-F238E27FC236}">
                  <a16:creationId xmlns:a16="http://schemas.microsoft.com/office/drawing/2014/main" id="{617FF87C-FEEE-7E42-BBA2-F1B9DCC4F88C}"/>
                </a:ext>
              </a:extLst>
            </p:cNvPr>
            <p:cNvPicPr>
              <a:picLocks noChangeAspect="1"/>
            </p:cNvPicPr>
            <p:nvPr/>
          </p:nvPicPr>
          <p:blipFill rotWithShape="1">
            <a:blip r:embed="rId3"/>
            <a:srcRect l="1918" t="49353" r="78583" b="-1566"/>
            <a:stretch/>
          </p:blipFill>
          <p:spPr>
            <a:xfrm>
              <a:off x="4423409" y="4092351"/>
              <a:ext cx="1482091" cy="1954529"/>
            </a:xfrm>
            <a:prstGeom prst="rect">
              <a:avLst/>
            </a:prstGeom>
          </p:spPr>
        </p:pic>
      </p:grpSp>
      <p:pic>
        <p:nvPicPr>
          <p:cNvPr id="9" name="그림 8">
            <a:extLst>
              <a:ext uri="{FF2B5EF4-FFF2-40B4-BE49-F238E27FC236}">
                <a16:creationId xmlns:a16="http://schemas.microsoft.com/office/drawing/2014/main" id="{F2B0D48A-E731-BF4B-B822-AA5AAA510901}"/>
              </a:ext>
            </a:extLst>
          </p:cNvPr>
          <p:cNvPicPr>
            <a:picLocks noChangeAspect="1"/>
          </p:cNvPicPr>
          <p:nvPr/>
        </p:nvPicPr>
        <p:blipFill>
          <a:blip r:embed="rId4"/>
          <a:stretch>
            <a:fillRect/>
          </a:stretch>
        </p:blipFill>
        <p:spPr>
          <a:xfrm>
            <a:off x="6431220" y="944926"/>
            <a:ext cx="3880127" cy="2312399"/>
          </a:xfrm>
          <a:prstGeom prst="rect">
            <a:avLst/>
          </a:prstGeom>
        </p:spPr>
      </p:pic>
      <p:sp>
        <p:nvSpPr>
          <p:cNvPr id="10" name="직사각형 9">
            <a:extLst>
              <a:ext uri="{FF2B5EF4-FFF2-40B4-BE49-F238E27FC236}">
                <a16:creationId xmlns:a16="http://schemas.microsoft.com/office/drawing/2014/main" id="{210490BA-FF5B-8340-AF38-8EFFA92CF612}"/>
              </a:ext>
            </a:extLst>
          </p:cNvPr>
          <p:cNvSpPr/>
          <p:nvPr/>
        </p:nvSpPr>
        <p:spPr>
          <a:xfrm>
            <a:off x="6764025" y="5383781"/>
            <a:ext cx="4428046" cy="261610"/>
          </a:xfrm>
          <a:prstGeom prst="rect">
            <a:avLst/>
          </a:prstGeom>
        </p:spPr>
        <p:txBody>
          <a:bodyPr wrap="square">
            <a:spAutoFit/>
          </a:bodyPr>
          <a:lstStyle/>
          <a:p>
            <a:r>
              <a:rPr lang="en" altLang="ko-KR" sz="1100" dirty="0">
                <a:solidFill>
                  <a:schemeClr val="bg1">
                    <a:lumMod val="65000"/>
                  </a:schemeClr>
                </a:solidFill>
              </a:rPr>
              <a:t>https://learnopengl.com/Getting-started/Coordinate-Systems</a:t>
            </a:r>
            <a:endParaRPr lang="ko-KR" altLang="en-US" sz="1100" dirty="0">
              <a:solidFill>
                <a:schemeClr val="bg1">
                  <a:lumMod val="65000"/>
                </a:schemeClr>
              </a:solidFill>
            </a:endParaRPr>
          </a:p>
        </p:txBody>
      </p:sp>
      <p:sp>
        <p:nvSpPr>
          <p:cNvPr id="8" name="직사각형 7">
            <a:extLst>
              <a:ext uri="{FF2B5EF4-FFF2-40B4-BE49-F238E27FC236}">
                <a16:creationId xmlns:a16="http://schemas.microsoft.com/office/drawing/2014/main" id="{1509FA9A-C609-2540-8FD9-B20253E8D2FC}"/>
              </a:ext>
            </a:extLst>
          </p:cNvPr>
          <p:cNvSpPr/>
          <p:nvPr/>
        </p:nvSpPr>
        <p:spPr>
          <a:xfrm>
            <a:off x="6431220" y="2977032"/>
            <a:ext cx="5523333" cy="430887"/>
          </a:xfrm>
          <a:prstGeom prst="rect">
            <a:avLst/>
          </a:prstGeom>
        </p:spPr>
        <p:txBody>
          <a:bodyPr wrap="square">
            <a:spAutoFit/>
          </a:bodyPr>
          <a:lstStyle/>
          <a:p>
            <a:r>
              <a:rPr lang="en" altLang="ko-KR" sz="1100" dirty="0">
                <a:solidFill>
                  <a:schemeClr val="bg1">
                    <a:lumMod val="65000"/>
                  </a:schemeClr>
                </a:solidFill>
              </a:rPr>
              <a:t>https://nbertoa.wordpress.com/2017/01/13/how-can-i-find-the-pixel-space-coordinates-of-a-3d-point-part-2-perspective-projection-matrix-generation/</a:t>
            </a:r>
            <a:endParaRPr lang="ko-KR" altLang="en-US" sz="1100" dirty="0">
              <a:solidFill>
                <a:schemeClr val="bg1">
                  <a:lumMod val="65000"/>
                </a:schemeClr>
              </a:solidFill>
            </a:endParaRPr>
          </a:p>
        </p:txBody>
      </p:sp>
      <p:sp>
        <p:nvSpPr>
          <p:cNvPr id="11" name="모서리가 둥근 직사각형 10">
            <a:extLst>
              <a:ext uri="{FF2B5EF4-FFF2-40B4-BE49-F238E27FC236}">
                <a16:creationId xmlns:a16="http://schemas.microsoft.com/office/drawing/2014/main" id="{A7BCAAB8-6C81-EF7C-3E57-57CE23E26F58}"/>
              </a:ext>
            </a:extLst>
          </p:cNvPr>
          <p:cNvSpPr/>
          <p:nvPr/>
        </p:nvSpPr>
        <p:spPr>
          <a:xfrm>
            <a:off x="5829251" y="3407919"/>
            <a:ext cx="5765380" cy="2103981"/>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42435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5F5DB7-6A5E-CE45-81B6-C8FC5894228C}"/>
              </a:ext>
            </a:extLst>
          </p:cNvPr>
          <p:cNvSpPr>
            <a:spLocks noGrp="1"/>
          </p:cNvSpPr>
          <p:nvPr>
            <p:ph type="title"/>
          </p:nvPr>
        </p:nvSpPr>
        <p:spPr/>
        <p:txBody>
          <a:bodyPr/>
          <a:lstStyle/>
          <a:p>
            <a:r>
              <a:rPr kumimoji="1" lang="en-US" altLang="ko-KR" dirty="0"/>
              <a:t>Clip Space</a:t>
            </a:r>
            <a:endParaRPr kumimoji="1" lang="ko-KR" altLang="en-US" dirty="0"/>
          </a:p>
        </p:txBody>
      </p:sp>
      <p:sp>
        <p:nvSpPr>
          <p:cNvPr id="3" name="내용 개체 틀 2">
            <a:extLst>
              <a:ext uri="{FF2B5EF4-FFF2-40B4-BE49-F238E27FC236}">
                <a16:creationId xmlns:a16="http://schemas.microsoft.com/office/drawing/2014/main" id="{7224245C-813C-7A4C-80CE-D86C56E7F954}"/>
              </a:ext>
            </a:extLst>
          </p:cNvPr>
          <p:cNvSpPr>
            <a:spLocks noGrp="1"/>
          </p:cNvSpPr>
          <p:nvPr>
            <p:ph idx="1"/>
          </p:nvPr>
        </p:nvSpPr>
        <p:spPr>
          <a:xfrm>
            <a:off x="250369" y="925975"/>
            <a:ext cx="11230987" cy="5703425"/>
          </a:xfrm>
        </p:spPr>
        <p:txBody>
          <a:bodyPr/>
          <a:lstStyle/>
          <a:p>
            <a:r>
              <a:rPr lang="en" altLang="ko-KR" sz="2400" dirty="0"/>
              <a:t>Clip coordinates (= Normalized Device Coordinates: NDC)</a:t>
            </a:r>
          </a:p>
          <a:p>
            <a:pPr lvl="1"/>
            <a:r>
              <a:rPr lang="en" altLang="ko-KR" sz="2000" dirty="0"/>
              <a:t>“gl_position” at the end of each vertex shader</a:t>
            </a:r>
            <a:r>
              <a:rPr lang="en-US" altLang="ko-KR" sz="2000" dirty="0"/>
              <a:t> should be in NDC</a:t>
            </a:r>
          </a:p>
          <a:p>
            <a:pPr lvl="1"/>
            <a:r>
              <a:rPr lang="en-US" altLang="ko-KR" sz="2000" dirty="0"/>
              <a:t>x, y, z coordinates are in [-1, 1], respectively </a:t>
            </a:r>
            <a:endParaRPr lang="en" altLang="ko-KR" sz="2000" dirty="0"/>
          </a:p>
          <a:p>
            <a:pPr lvl="1"/>
            <a:r>
              <a:rPr lang="en" altLang="ko-KR" sz="2000" dirty="0"/>
              <a:t>Any coordinate outside the range is clipped (invisible), ex) (-2, 0, 0), (0.2, 0.5, -5) ... </a:t>
            </a:r>
          </a:p>
          <a:p>
            <a:pPr lvl="1"/>
            <a:r>
              <a:rPr lang="en" altLang="ko-KR" sz="2000" dirty="0"/>
              <a:t>From view space to clip space: by Projection transformation</a:t>
            </a:r>
          </a:p>
          <a:p>
            <a:pPr lvl="2"/>
            <a:r>
              <a:rPr lang="en" altLang="ko-KR" sz="1800" dirty="0"/>
              <a:t>Projection transformation: Two Steps: Projection and Perspective Division</a:t>
            </a:r>
          </a:p>
          <a:p>
            <a:pPr lvl="1"/>
            <a:endParaRPr lang="en" altLang="ko-KR" dirty="0"/>
          </a:p>
          <a:p>
            <a:pPr lvl="1"/>
            <a:endParaRPr kumimoji="1" lang="ko-KR" altLang="en-US" dirty="0"/>
          </a:p>
        </p:txBody>
      </p:sp>
      <p:sp>
        <p:nvSpPr>
          <p:cNvPr id="4" name="슬라이드 번호 개체 틀 3">
            <a:extLst>
              <a:ext uri="{FF2B5EF4-FFF2-40B4-BE49-F238E27FC236}">
                <a16:creationId xmlns:a16="http://schemas.microsoft.com/office/drawing/2014/main" id="{BCB1351D-3D78-164F-A3F6-761F7537851F}"/>
              </a:ext>
            </a:extLst>
          </p:cNvPr>
          <p:cNvSpPr>
            <a:spLocks noGrp="1"/>
          </p:cNvSpPr>
          <p:nvPr>
            <p:ph type="sldNum" sz="quarter" idx="12"/>
          </p:nvPr>
        </p:nvSpPr>
        <p:spPr/>
        <p:txBody>
          <a:bodyPr/>
          <a:lstStyle/>
          <a:p>
            <a:fld id="{B81C3356-60A9-4391-B4BA-980644DD2ECD}" type="slidenum">
              <a:rPr lang="ko-KR" altLang="en-US" smtClean="0"/>
              <a:t>8</a:t>
            </a:fld>
            <a:endParaRPr lang="ko-KR" altLang="en-US" dirty="0"/>
          </a:p>
        </p:txBody>
      </p:sp>
      <p:pic>
        <p:nvPicPr>
          <p:cNvPr id="5" name="그림 4">
            <a:extLst>
              <a:ext uri="{FF2B5EF4-FFF2-40B4-BE49-F238E27FC236}">
                <a16:creationId xmlns:a16="http://schemas.microsoft.com/office/drawing/2014/main" id="{E8319638-CB62-4446-9EB2-A694DFBFCA58}"/>
              </a:ext>
            </a:extLst>
          </p:cNvPr>
          <p:cNvPicPr>
            <a:picLocks noChangeAspect="1"/>
          </p:cNvPicPr>
          <p:nvPr/>
        </p:nvPicPr>
        <p:blipFill rotWithShape="1">
          <a:blip r:embed="rId3"/>
          <a:srcRect t="50136" r="38266"/>
          <a:stretch/>
        </p:blipFill>
        <p:spPr>
          <a:xfrm>
            <a:off x="911424" y="3533626"/>
            <a:ext cx="6029026" cy="2398399"/>
          </a:xfrm>
          <a:prstGeom prst="rect">
            <a:avLst/>
          </a:prstGeom>
        </p:spPr>
      </p:pic>
      <p:sp>
        <p:nvSpPr>
          <p:cNvPr id="6" name="직사각형 5">
            <a:extLst>
              <a:ext uri="{FF2B5EF4-FFF2-40B4-BE49-F238E27FC236}">
                <a16:creationId xmlns:a16="http://schemas.microsoft.com/office/drawing/2014/main" id="{A5CDB8F5-18FD-9643-847F-48A674C98145}"/>
              </a:ext>
            </a:extLst>
          </p:cNvPr>
          <p:cNvSpPr/>
          <p:nvPr/>
        </p:nvSpPr>
        <p:spPr>
          <a:xfrm>
            <a:off x="7129333" y="4409659"/>
            <a:ext cx="2081569" cy="646331"/>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Tree>
    <p:extLst>
      <p:ext uri="{BB962C8B-B14F-4D97-AF65-F5344CB8AC3E}">
        <p14:creationId xmlns:p14="http://schemas.microsoft.com/office/powerpoint/2010/main" val="31994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59AF5D-44A3-1644-8B57-C978CDD086EB}"/>
              </a:ext>
            </a:extLst>
          </p:cNvPr>
          <p:cNvSpPr>
            <a:spLocks noGrp="1"/>
          </p:cNvSpPr>
          <p:nvPr>
            <p:ph type="title"/>
          </p:nvPr>
        </p:nvSpPr>
        <p:spPr/>
        <p:txBody>
          <a:bodyPr/>
          <a:lstStyle/>
          <a:p>
            <a:r>
              <a:rPr kumimoji="1" lang="en-US" altLang="ko-KR" dirty="0"/>
              <a:t>Screen Space</a:t>
            </a:r>
            <a:endParaRPr kumimoji="1" lang="ko-KR" altLang="en-US" dirty="0"/>
          </a:p>
        </p:txBody>
      </p:sp>
      <p:sp>
        <p:nvSpPr>
          <p:cNvPr id="4" name="슬라이드 번호 개체 틀 3">
            <a:extLst>
              <a:ext uri="{FF2B5EF4-FFF2-40B4-BE49-F238E27FC236}">
                <a16:creationId xmlns:a16="http://schemas.microsoft.com/office/drawing/2014/main" id="{E42278BE-CEA5-4447-8CA1-0A9CE9024A6D}"/>
              </a:ext>
            </a:extLst>
          </p:cNvPr>
          <p:cNvSpPr>
            <a:spLocks noGrp="1"/>
          </p:cNvSpPr>
          <p:nvPr>
            <p:ph type="sldNum" sz="quarter" idx="12"/>
          </p:nvPr>
        </p:nvSpPr>
        <p:spPr/>
        <p:txBody>
          <a:bodyPr/>
          <a:lstStyle/>
          <a:p>
            <a:fld id="{B81C3356-60A9-4391-B4BA-980644DD2ECD}" type="slidenum">
              <a:rPr lang="ko-KR" altLang="en-US" smtClean="0"/>
              <a:t>9</a:t>
            </a:fld>
            <a:endParaRPr lang="ko-KR" altLang="en-US" dirty="0"/>
          </a:p>
        </p:txBody>
      </p:sp>
      <p:pic>
        <p:nvPicPr>
          <p:cNvPr id="5" name="그림 4">
            <a:extLst>
              <a:ext uri="{FF2B5EF4-FFF2-40B4-BE49-F238E27FC236}">
                <a16:creationId xmlns:a16="http://schemas.microsoft.com/office/drawing/2014/main" id="{2890031C-F3B3-064D-92B4-508E59C87B14}"/>
              </a:ext>
            </a:extLst>
          </p:cNvPr>
          <p:cNvPicPr>
            <a:picLocks noChangeAspect="1"/>
          </p:cNvPicPr>
          <p:nvPr/>
        </p:nvPicPr>
        <p:blipFill rotWithShape="1">
          <a:blip r:embed="rId3"/>
          <a:srcRect l="41908" t="49185"/>
          <a:stretch/>
        </p:blipFill>
        <p:spPr>
          <a:xfrm>
            <a:off x="942533" y="1221919"/>
            <a:ext cx="8588255" cy="3699803"/>
          </a:xfrm>
          <a:prstGeom prst="rect">
            <a:avLst/>
          </a:prstGeom>
        </p:spPr>
      </p:pic>
      <p:sp>
        <p:nvSpPr>
          <p:cNvPr id="6" name="직사각형 5">
            <a:extLst>
              <a:ext uri="{FF2B5EF4-FFF2-40B4-BE49-F238E27FC236}">
                <a16:creationId xmlns:a16="http://schemas.microsoft.com/office/drawing/2014/main" id="{7B22CC41-3C12-344B-A050-FF20E8A48895}"/>
              </a:ext>
            </a:extLst>
          </p:cNvPr>
          <p:cNvSpPr/>
          <p:nvPr/>
        </p:nvSpPr>
        <p:spPr>
          <a:xfrm>
            <a:off x="3022637" y="4644723"/>
            <a:ext cx="4428046" cy="276999"/>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Tree>
    <p:extLst>
      <p:ext uri="{BB962C8B-B14F-4D97-AF65-F5344CB8AC3E}">
        <p14:creationId xmlns:p14="http://schemas.microsoft.com/office/powerpoint/2010/main" val="3669931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ags/tag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12694</TotalTime>
  <Words>3629</Words>
  <Application>Microsoft Macintosh PowerPoint</Application>
  <PresentationFormat>와이드스크린</PresentationFormat>
  <Paragraphs>306</Paragraphs>
  <Slides>20</Slides>
  <Notes>20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20</vt:i4>
      </vt:variant>
    </vt:vector>
  </HeadingPairs>
  <TitlesOfParts>
    <vt:vector size="30" baseType="lpstr">
      <vt:lpstr>굴림</vt:lpstr>
      <vt:lpstr>맑은 고딕</vt:lpstr>
      <vt:lpstr>시스템 서체 일반체</vt:lpstr>
      <vt:lpstr>NanumSquare Neo OTF Regular</vt:lpstr>
      <vt:lpstr>Arial</vt:lpstr>
      <vt:lpstr>Cambria Math</vt:lpstr>
      <vt:lpstr>Menlo</vt:lpstr>
      <vt:lpstr>Tahoma</vt:lpstr>
      <vt:lpstr>Wingdings</vt:lpstr>
      <vt:lpstr>1_Office 테마</vt:lpstr>
      <vt:lpstr>05_1 Viewing Pipeline</vt:lpstr>
      <vt:lpstr>Space So Far</vt:lpstr>
      <vt:lpstr>From Now on</vt:lpstr>
      <vt:lpstr>Coordinate Transformations: Space by Space</vt:lpstr>
      <vt:lpstr>Local Space (Object Space)</vt:lpstr>
      <vt:lpstr>World Space</vt:lpstr>
      <vt:lpstr>View Space (Camera Space, Eye Space)</vt:lpstr>
      <vt:lpstr>Clip Space</vt:lpstr>
      <vt:lpstr>Screen Space</vt:lpstr>
      <vt:lpstr>Program 09_Viewing</vt:lpstr>
      <vt:lpstr>Camera in Computer Graphics</vt:lpstr>
      <vt:lpstr>Simulating Camera Motion</vt:lpstr>
      <vt:lpstr>View (Camera) Space</vt:lpstr>
      <vt:lpstr>Setting Up View Coordinate System</vt:lpstr>
      <vt:lpstr>World (xyz) to View Space (UVN) Transformation</vt:lpstr>
      <vt:lpstr>Example 1) Setting Up View Coordinate System (1/2)</vt:lpstr>
      <vt:lpstr>Example 1) Setting Up View Coordinate System (2/2)</vt:lpstr>
      <vt:lpstr>Example 2) Setting Up View Coordinate System</vt:lpstr>
      <vt:lpstr>LookAt by mat4.lookAt</vt:lpstr>
      <vt:lpstr>Program 10_CameraCircle</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544</cp:revision>
  <dcterms:created xsi:type="dcterms:W3CDTF">2006-10-05T04:04:58Z</dcterms:created>
  <dcterms:modified xsi:type="dcterms:W3CDTF">2025-03-30T03:29:43Z</dcterms:modified>
</cp:coreProperties>
</file>